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12" r:id="rId6"/>
    <p:sldMasterId id="2147493725" r:id="rId7"/>
    <p:sldMasterId id="2147493739" r:id="rId8"/>
    <p:sldMasterId id="2147493750" r:id="rId9"/>
  </p:sldMasterIdLst>
  <p:notesMasterIdLst>
    <p:notesMasterId r:id="rId140"/>
  </p:notesMasterIdLst>
  <p:handoutMasterIdLst>
    <p:handoutMasterId r:id="rId141"/>
  </p:handoutMasterIdLst>
  <p:sldIdLst>
    <p:sldId id="854" r:id="rId10"/>
    <p:sldId id="1206" r:id="rId11"/>
    <p:sldId id="1207" r:id="rId12"/>
    <p:sldId id="1208" r:id="rId13"/>
    <p:sldId id="1210" r:id="rId14"/>
    <p:sldId id="508" r:id="rId15"/>
    <p:sldId id="459" r:id="rId16"/>
    <p:sldId id="460" r:id="rId17"/>
    <p:sldId id="441" r:id="rId18"/>
    <p:sldId id="462" r:id="rId19"/>
    <p:sldId id="802" r:id="rId20"/>
    <p:sldId id="805" r:id="rId21"/>
    <p:sldId id="803" r:id="rId22"/>
    <p:sldId id="804" r:id="rId23"/>
    <p:sldId id="810" r:id="rId24"/>
    <p:sldId id="1209" r:id="rId25"/>
    <p:sldId id="463" r:id="rId26"/>
    <p:sldId id="465" r:id="rId27"/>
    <p:sldId id="466" r:id="rId28"/>
    <p:sldId id="467" r:id="rId29"/>
    <p:sldId id="468" r:id="rId30"/>
    <p:sldId id="469" r:id="rId31"/>
    <p:sldId id="470" r:id="rId32"/>
    <p:sldId id="471" r:id="rId33"/>
    <p:sldId id="477" r:id="rId34"/>
    <p:sldId id="478" r:id="rId35"/>
    <p:sldId id="480" r:id="rId36"/>
    <p:sldId id="482" r:id="rId37"/>
    <p:sldId id="483" r:id="rId38"/>
    <p:sldId id="484" r:id="rId39"/>
    <p:sldId id="486" r:id="rId40"/>
    <p:sldId id="487" r:id="rId41"/>
    <p:sldId id="813" r:id="rId42"/>
    <p:sldId id="815" r:id="rId43"/>
    <p:sldId id="506" r:id="rId44"/>
    <p:sldId id="435" r:id="rId45"/>
    <p:sldId id="436" r:id="rId46"/>
    <p:sldId id="1211" r:id="rId47"/>
    <p:sldId id="1230" r:id="rId48"/>
    <p:sldId id="540" r:id="rId49"/>
    <p:sldId id="1212" r:id="rId50"/>
    <p:sldId id="1213" r:id="rId51"/>
    <p:sldId id="657" r:id="rId52"/>
    <p:sldId id="658" r:id="rId53"/>
    <p:sldId id="345" r:id="rId54"/>
    <p:sldId id="659" r:id="rId55"/>
    <p:sldId id="660" r:id="rId56"/>
    <p:sldId id="261" r:id="rId57"/>
    <p:sldId id="1214" r:id="rId58"/>
    <p:sldId id="1215" r:id="rId59"/>
    <p:sldId id="1216" r:id="rId60"/>
    <p:sldId id="1217" r:id="rId61"/>
    <p:sldId id="1219" r:id="rId62"/>
    <p:sldId id="1220" r:id="rId63"/>
    <p:sldId id="1221" r:id="rId64"/>
    <p:sldId id="1222" r:id="rId65"/>
    <p:sldId id="1223" r:id="rId66"/>
    <p:sldId id="1224" r:id="rId67"/>
    <p:sldId id="1225" r:id="rId68"/>
    <p:sldId id="1226" r:id="rId69"/>
    <p:sldId id="1227" r:id="rId70"/>
    <p:sldId id="1228" r:id="rId71"/>
    <p:sldId id="676" r:id="rId72"/>
    <p:sldId id="677" r:id="rId73"/>
    <p:sldId id="678" r:id="rId74"/>
    <p:sldId id="679" r:id="rId75"/>
    <p:sldId id="680" r:id="rId76"/>
    <p:sldId id="681" r:id="rId77"/>
    <p:sldId id="682" r:id="rId78"/>
    <p:sldId id="683" r:id="rId79"/>
    <p:sldId id="684" r:id="rId80"/>
    <p:sldId id="687" r:id="rId81"/>
    <p:sldId id="688" r:id="rId82"/>
    <p:sldId id="689" r:id="rId83"/>
    <p:sldId id="1232" r:id="rId84"/>
    <p:sldId id="1233" r:id="rId85"/>
    <p:sldId id="1105" r:id="rId86"/>
    <p:sldId id="453" r:id="rId87"/>
    <p:sldId id="256" r:id="rId88"/>
    <p:sldId id="257" r:id="rId89"/>
    <p:sldId id="258" r:id="rId90"/>
    <p:sldId id="450" r:id="rId91"/>
    <p:sldId id="275" r:id="rId92"/>
    <p:sldId id="405" r:id="rId93"/>
    <p:sldId id="451" r:id="rId94"/>
    <p:sldId id="452" r:id="rId95"/>
    <p:sldId id="415" r:id="rId96"/>
    <p:sldId id="1234" r:id="rId97"/>
    <p:sldId id="1235" r:id="rId98"/>
    <p:sldId id="1236" r:id="rId99"/>
    <p:sldId id="1231" r:id="rId100"/>
    <p:sldId id="661" r:id="rId101"/>
    <p:sldId id="265" r:id="rId102"/>
    <p:sldId id="266" r:id="rId103"/>
    <p:sldId id="267" r:id="rId104"/>
    <p:sldId id="376" r:id="rId105"/>
    <p:sldId id="662" r:id="rId106"/>
    <p:sldId id="269" r:id="rId107"/>
    <p:sldId id="663" r:id="rId108"/>
    <p:sldId id="373" r:id="rId109"/>
    <p:sldId id="664" r:id="rId110"/>
    <p:sldId id="665" r:id="rId111"/>
    <p:sldId id="273" r:id="rId112"/>
    <p:sldId id="666" r:id="rId113"/>
    <p:sldId id="274" r:id="rId114"/>
    <p:sldId id="667" r:id="rId115"/>
    <p:sldId id="668" r:id="rId116"/>
    <p:sldId id="326" r:id="rId117"/>
    <p:sldId id="329" r:id="rId118"/>
    <p:sldId id="669" r:id="rId119"/>
    <p:sldId id="670" r:id="rId120"/>
    <p:sldId id="671" r:id="rId121"/>
    <p:sldId id="672" r:id="rId122"/>
    <p:sldId id="332" r:id="rId123"/>
    <p:sldId id="673" r:id="rId124"/>
    <p:sldId id="674" r:id="rId125"/>
    <p:sldId id="675" r:id="rId126"/>
    <p:sldId id="377" r:id="rId127"/>
    <p:sldId id="282" r:id="rId128"/>
    <p:sldId id="281" r:id="rId129"/>
    <p:sldId id="378" r:id="rId130"/>
    <p:sldId id="379" r:id="rId131"/>
    <p:sldId id="544" r:id="rId132"/>
    <p:sldId id="545" r:id="rId133"/>
    <p:sldId id="546" r:id="rId134"/>
    <p:sldId id="547" r:id="rId135"/>
    <p:sldId id="549" r:id="rId136"/>
    <p:sldId id="550" r:id="rId137"/>
    <p:sldId id="562" r:id="rId138"/>
    <p:sldId id="563" r:id="rId13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3"/>
    <p:restoredTop sz="97039"/>
  </p:normalViewPr>
  <p:slideViewPr>
    <p:cSldViewPr snapToObjects="1">
      <p:cViewPr varScale="1">
        <p:scale>
          <a:sx n="197" d="100"/>
          <a:sy n="197" d="100"/>
        </p:scale>
        <p:origin x="536"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705525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129BE98B-F215-9A4D-BC7F-8FDD728B7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DCF7EBC-368D-C549-B9AE-1728E725978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2290" name="Rectangle 2">
            <a:extLst>
              <a:ext uri="{FF2B5EF4-FFF2-40B4-BE49-F238E27FC236}">
                <a16:creationId xmlns:a16="http://schemas.microsoft.com/office/drawing/2014/main" id="{B4038850-815C-094E-91D4-263D1B24B23D}"/>
              </a:ext>
            </a:extLst>
          </p:cNvPr>
          <p:cNvSpPr>
            <a:spLocks noGrp="1" noRot="1" noChangeAspect="1" noChangeArrowheads="1" noTextEdit="1"/>
          </p:cNvSpPr>
          <p:nvPr>
            <p:ph type="sldImg"/>
          </p:nvPr>
        </p:nvSpPr>
        <p:spPr>
          <a:xfrm>
            <a:off x="404813" y="695325"/>
            <a:ext cx="6188075" cy="3481388"/>
          </a:xfrm>
          <a:ln/>
        </p:spPr>
      </p:sp>
      <p:sp>
        <p:nvSpPr>
          <p:cNvPr id="12291" name="Rectangle 3">
            <a:extLst>
              <a:ext uri="{FF2B5EF4-FFF2-40B4-BE49-F238E27FC236}">
                <a16:creationId xmlns:a16="http://schemas.microsoft.com/office/drawing/2014/main" id="{460F60F9-2FEF-C84D-8CCE-7D4E942B269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681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C7B586B-FBE3-4075-88E9-19535EAEDE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0516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920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05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8126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E3E5A447-8689-414A-93F7-AF10016512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6C4D0A-883D-A54B-AE58-BFC009088EC4}"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7762" name="Rectangle 2">
            <a:extLst>
              <a:ext uri="{FF2B5EF4-FFF2-40B4-BE49-F238E27FC236}">
                <a16:creationId xmlns:a16="http://schemas.microsoft.com/office/drawing/2014/main" id="{81C50F26-B816-1A46-9BAF-36A1A4F10422}"/>
              </a:ext>
            </a:extLst>
          </p:cNvPr>
          <p:cNvSpPr>
            <a:spLocks noChangeArrowheads="1" noTextEdit="1"/>
          </p:cNvSpPr>
          <p:nvPr>
            <p:ph type="sldImg"/>
          </p:nvPr>
        </p:nvSpPr>
        <p:spPr>
          <a:ln/>
        </p:spPr>
      </p:sp>
      <p:sp>
        <p:nvSpPr>
          <p:cNvPr id="117763" name="Rectangle 3">
            <a:extLst>
              <a:ext uri="{FF2B5EF4-FFF2-40B4-BE49-F238E27FC236}">
                <a16:creationId xmlns:a16="http://schemas.microsoft.com/office/drawing/2014/main" id="{709B89C7-863E-5042-992C-77A95BA15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4601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1177925" y="695325"/>
            <a:ext cx="4641850"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485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6D1BF8E-E101-475A-9CDD-3A67C3D2CCF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891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96866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6906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926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1575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022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6317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39114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2093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7404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7733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8240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0012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1433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5708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42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554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42831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8589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4474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7299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6324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56877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18846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4759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25647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80416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55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49832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652978F1-131B-D240-94FD-AAC5FA42839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7CB6462-2E3C-1841-829B-CA50F4F9DC5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4259" name="Text Box 1">
            <a:extLst>
              <a:ext uri="{FF2B5EF4-FFF2-40B4-BE49-F238E27FC236}">
                <a16:creationId xmlns:a16="http://schemas.microsoft.com/office/drawing/2014/main" id="{34DB4397-4EE0-1E4C-A39C-17D216AFED5C}"/>
              </a:ext>
            </a:extLst>
          </p:cNvPr>
          <p:cNvSpPr>
            <a:spLocks noGrp="1" noRot="1" noChangeAspect="1" noChangeArrowheads="1" noTextEdit="1"/>
          </p:cNvSpPr>
          <p:nvPr>
            <p:ph type="sldImg"/>
          </p:nvPr>
        </p:nvSpPr>
        <p:spPr>
          <a:ln/>
        </p:spPr>
      </p:sp>
      <p:sp>
        <p:nvSpPr>
          <p:cNvPr id="224260" name="Text Box 2">
            <a:extLst>
              <a:ext uri="{FF2B5EF4-FFF2-40B4-BE49-F238E27FC236}">
                <a16:creationId xmlns:a16="http://schemas.microsoft.com/office/drawing/2014/main" id="{E969130D-368C-C844-A383-B4890C2A3B72}"/>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63902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3A816006-C666-EB42-9126-09AFA533D750}"/>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F4A6F-68D0-9A49-9978-9EC0023DD63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6307" name="Text Box 1">
            <a:extLst>
              <a:ext uri="{FF2B5EF4-FFF2-40B4-BE49-F238E27FC236}">
                <a16:creationId xmlns:a16="http://schemas.microsoft.com/office/drawing/2014/main" id="{6FA6BC76-DE1D-FB46-8EA4-0EBE0C94E712}"/>
              </a:ext>
            </a:extLst>
          </p:cNvPr>
          <p:cNvSpPr>
            <a:spLocks noGrp="1" noRot="1" noChangeAspect="1" noChangeArrowheads="1" noTextEdit="1"/>
          </p:cNvSpPr>
          <p:nvPr>
            <p:ph type="sldImg"/>
          </p:nvPr>
        </p:nvSpPr>
        <p:spPr>
          <a:xfrm>
            <a:off x="1179513" y="696913"/>
            <a:ext cx="4641850" cy="3481387"/>
          </a:xfrm>
          <a:ln/>
        </p:spPr>
      </p:sp>
      <p:sp>
        <p:nvSpPr>
          <p:cNvPr id="226308" name="Text Box 2">
            <a:extLst>
              <a:ext uri="{FF2B5EF4-FFF2-40B4-BE49-F238E27FC236}">
                <a16:creationId xmlns:a16="http://schemas.microsoft.com/office/drawing/2014/main" id="{713A38F6-89E6-264A-B5B4-35AAEE577A1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7125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35AA0AFC-A690-8547-82CB-F4F4614A8664}"/>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BE12E35-1183-CA44-BFAD-E264F60E8B6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8355" name="Text Box 1">
            <a:extLst>
              <a:ext uri="{FF2B5EF4-FFF2-40B4-BE49-F238E27FC236}">
                <a16:creationId xmlns:a16="http://schemas.microsoft.com/office/drawing/2014/main" id="{2C838713-E530-7C48-A2D5-FBBAF3865C83}"/>
              </a:ext>
            </a:extLst>
          </p:cNvPr>
          <p:cNvSpPr>
            <a:spLocks noGrp="1" noRot="1" noChangeAspect="1" noChangeArrowheads="1" noTextEdit="1"/>
          </p:cNvSpPr>
          <p:nvPr>
            <p:ph type="sldImg"/>
          </p:nvPr>
        </p:nvSpPr>
        <p:spPr>
          <a:xfrm>
            <a:off x="1179513" y="696913"/>
            <a:ext cx="4641850" cy="3481387"/>
          </a:xfrm>
          <a:ln/>
        </p:spPr>
      </p:sp>
      <p:sp>
        <p:nvSpPr>
          <p:cNvPr id="228356" name="Text Box 2">
            <a:extLst>
              <a:ext uri="{FF2B5EF4-FFF2-40B4-BE49-F238E27FC236}">
                <a16:creationId xmlns:a16="http://schemas.microsoft.com/office/drawing/2014/main" id="{B09D463D-E2D7-8043-9E95-CFD57903958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522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54534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943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019929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244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20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48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65221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094062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83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398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686024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013930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40170746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371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3104251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728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562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406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13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738914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6946287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857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836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3049651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998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95177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84836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07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122067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689463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905919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606254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3715000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097414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9949676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072154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18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5427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451808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504792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759786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33458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9904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24631242"/>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9808636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7621565"/>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706761798"/>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3688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481379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7498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7203466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7293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7923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6915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51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765662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49045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09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55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5.wmf"/><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997021"/>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 id="2147493710" r:id="rId12"/>
    <p:sldLayoutId id="2147493711"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471145"/>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2823"/>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11:</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187865532"/>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7" r:id="rId8"/>
    <p:sldLayoutId id="2147493748" r:id="rId9"/>
    <p:sldLayoutId id="2147493749" r:id="rId10"/>
    <p:sldLayoutId id="214749376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61037131"/>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5.xml"/><Relationship Id="rId1" Type="http://schemas.openxmlformats.org/officeDocument/2006/relationships/slideLayout" Target="../slideLayouts/slideLayout38.xml"/><Relationship Id="rId4" Type="http://schemas.openxmlformats.org/officeDocument/2006/relationships/image" Target="../media/image44.emf"/></Relationships>
</file>

<file path=ppt/slides/_rels/slide10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6.xml"/><Relationship Id="rId1" Type="http://schemas.openxmlformats.org/officeDocument/2006/relationships/slideLayout" Target="../slideLayouts/slideLayout3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8.xml"/><Relationship Id="rId1" Type="http://schemas.openxmlformats.org/officeDocument/2006/relationships/slideLayout" Target="../slideLayouts/slideLayout38.xml"/></Relationships>
</file>

<file path=ppt/slides/_rels/slide10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0.xml"/><Relationship Id="rId1" Type="http://schemas.openxmlformats.org/officeDocument/2006/relationships/slideLayout" Target="../slideLayouts/slideLayout38.xml"/></Relationships>
</file>

<file path=ppt/slides/_rels/slide10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1.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0.emf"/><Relationship Id="rId2" Type="http://schemas.openxmlformats.org/officeDocument/2006/relationships/slideLayout" Target="../slideLayouts/slideLayout3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2.emf"/><Relationship Id="rId5" Type="http://schemas.openxmlformats.org/officeDocument/2006/relationships/image" Target="../media/image9.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9.png"/><Relationship Id="rId1" Type="http://schemas.openxmlformats.org/officeDocument/2006/relationships/slideLayout" Target="../slideLayouts/slideLayout5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5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7.xml"/><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8.xml"/><Relationship Id="rId1" Type="http://schemas.openxmlformats.org/officeDocument/2006/relationships/slideLayout" Target="../slideLayouts/slideLayout38.xml"/></Relationships>
</file>

<file path=ppt/slides/_rels/slide9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9.xml"/><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11:</a:t>
            </a:r>
            <a:br>
              <a:rPr lang="en-US" altLang="en-US" sz="2800" b="1" i="1" dirty="0">
                <a:solidFill>
                  <a:srgbClr val="FFFF00"/>
                </a:solidFill>
              </a:rPr>
            </a:br>
            <a:r>
              <a:rPr lang="en-US" altLang="en-US" sz="2800" b="1" i="1" dirty="0">
                <a:solidFill>
                  <a:srgbClr val="FFFF00"/>
                </a:solidFill>
              </a:rPr>
              <a:t>Normalization, Transactions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a:t>The only way to avoid the repetition-of-information problem in the i</a:t>
            </a:r>
            <a:r>
              <a:rPr lang="en-US" altLang="en-US" sz="1275" i="1"/>
              <a:t>n_dep</a:t>
            </a:r>
            <a:r>
              <a:rPr lang="en-US" altLang="en-US" sz="1275"/>
              <a:t> schema is to decompose it into two schemas – instructor and </a:t>
            </a:r>
            <a:r>
              <a:rPr lang="en-US" altLang="en-US" sz="1275" i="1"/>
              <a:t>department </a:t>
            </a:r>
            <a:r>
              <a:rPr lang="en-US" altLang="en-US" sz="1275"/>
              <a:t>schemas.</a:t>
            </a:r>
          </a:p>
          <a:p>
            <a:r>
              <a:rPr lang="en-US" altLang="en-US" sz="1275"/>
              <a:t>Not all decompositions are good.  Suppose we decompose</a:t>
            </a:r>
          </a:p>
          <a:p>
            <a:pPr>
              <a:buFont typeface="Monotype Sorts" pitchFamily="2" charset="2"/>
              <a:buNone/>
            </a:pPr>
            <a:br>
              <a:rPr lang="en-US" altLang="en-US" sz="1275"/>
            </a:br>
            <a:r>
              <a:rPr lang="en-US" altLang="en-US" sz="1275"/>
              <a:t>       </a:t>
            </a:r>
            <a:r>
              <a:rPr lang="en-US" altLang="en-US" sz="1275" i="1"/>
              <a:t>employee(ID, name, street, city, salary)</a:t>
            </a:r>
            <a:r>
              <a:rPr lang="en-US" altLang="en-US" sz="1275"/>
              <a:t>  </a:t>
            </a:r>
          </a:p>
          <a:p>
            <a:pPr>
              <a:buFont typeface="Monotype Sorts" pitchFamily="2" charset="2"/>
              <a:buNone/>
            </a:pPr>
            <a:r>
              <a:rPr lang="en-US" altLang="en-US" sz="1275"/>
              <a:t>       into</a:t>
            </a:r>
          </a:p>
          <a:p>
            <a:pPr>
              <a:buFont typeface="Monotype Sorts" pitchFamily="2" charset="2"/>
              <a:buNone/>
            </a:pPr>
            <a:r>
              <a:rPr lang="en-US" altLang="en-US" sz="1275"/>
              <a:t>	       </a:t>
            </a:r>
            <a:r>
              <a:rPr lang="en-US" altLang="en-US" sz="1275" i="1"/>
              <a:t>employee1</a:t>
            </a:r>
            <a:r>
              <a:rPr lang="en-US" altLang="en-US" sz="1275"/>
              <a:t> (</a:t>
            </a:r>
            <a:r>
              <a:rPr lang="en-US" altLang="en-US" sz="1275" i="1"/>
              <a:t>ID</a:t>
            </a:r>
            <a:r>
              <a:rPr lang="en-US" altLang="en-US" sz="1275"/>
              <a:t>, </a:t>
            </a:r>
            <a:r>
              <a:rPr lang="en-US" altLang="en-US" sz="1275" i="1"/>
              <a:t>name</a:t>
            </a:r>
            <a:r>
              <a:rPr lang="en-US" altLang="en-US" sz="1275"/>
              <a:t>)</a:t>
            </a:r>
          </a:p>
          <a:p>
            <a:pPr>
              <a:buFont typeface="Monotype Sorts" pitchFamily="2" charset="2"/>
              <a:buNone/>
            </a:pPr>
            <a:r>
              <a:rPr lang="en-US" altLang="en-US" sz="1275"/>
              <a:t>	       </a:t>
            </a:r>
            <a:r>
              <a:rPr lang="en-US" altLang="en-US" sz="1275" i="1"/>
              <a:t>employee2</a:t>
            </a:r>
            <a:r>
              <a:rPr lang="en-US" altLang="en-US" sz="1275"/>
              <a:t> (</a:t>
            </a:r>
            <a:r>
              <a:rPr lang="en-US" altLang="en-US" sz="1275" i="1"/>
              <a:t>name</a:t>
            </a:r>
            <a:r>
              <a:rPr lang="en-US" altLang="en-US" sz="1275"/>
              <a:t>, </a:t>
            </a:r>
            <a:r>
              <a:rPr lang="en-US" altLang="en-US" sz="1275" i="1"/>
              <a:t>street, city, salary</a:t>
            </a:r>
            <a:r>
              <a:rPr lang="en-US" altLang="en-US" sz="1275"/>
              <a:t>)</a:t>
            </a:r>
          </a:p>
          <a:p>
            <a:pPr>
              <a:buFont typeface="Monotype Sorts" pitchFamily="2" charset="2"/>
              <a:buNone/>
            </a:pPr>
            <a:endParaRPr lang="en-US" altLang="en-US" sz="1275"/>
          </a:p>
          <a:p>
            <a:pPr>
              <a:buFont typeface="Monotype Sorts" pitchFamily="2" charset="2"/>
              <a:buNone/>
            </a:pPr>
            <a:r>
              <a:rPr lang="en-US" altLang="en-US" sz="1275"/>
              <a:t>      The problem arises when we have two employees with the same name</a:t>
            </a:r>
          </a:p>
          <a:p>
            <a:r>
              <a:rPr lang="en-US" altLang="en-US" sz="1275"/>
              <a:t>The next slide shows how we lose information -- we cannot reconstruct the original </a:t>
            </a:r>
            <a:r>
              <a:rPr lang="en-US" altLang="en-US" sz="1275" i="1"/>
              <a:t>employee</a:t>
            </a:r>
            <a:r>
              <a:rPr lang="en-US" altLang="en-US" sz="1275"/>
              <a:t> relation -- and so, this is a </a:t>
            </a:r>
            <a:r>
              <a:rPr lang="en-US" altLang="en-US" sz="1275" b="1">
                <a:solidFill>
                  <a:srgbClr val="002060"/>
                </a:solidFill>
              </a:rPr>
              <a:t>lossy decomposition</a:t>
            </a:r>
            <a:r>
              <a:rPr lang="en-US" altLang="en-US" sz="1275"/>
              <a:t>.</a:t>
            </a:r>
          </a:p>
          <a:p>
            <a:pPr lvl="1">
              <a:buFont typeface="Monotype Sorts" pitchFamily="2" charset="2"/>
              <a:buNone/>
            </a:pPr>
            <a:endParaRPr lang="en-US" altLang="en-US" sz="1500" i="1">
              <a:ea typeface="ＭＳ Ｐゴシック" panose="020B0600070205080204" pitchFamily="34" charset="-128"/>
            </a:endParaRPr>
          </a:p>
          <a:p>
            <a:pPr lvl="1">
              <a:buFont typeface="Monotype Sorts" pitchFamily="2" charset="2"/>
              <a:buNone/>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extLst>
      <p:ext uri="{BB962C8B-B14F-4D97-AF65-F5344CB8AC3E}">
        <p14:creationId xmlns:p14="http://schemas.microsoft.com/office/powerpoint/2010/main" val="2840691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extLst>
      <p:ext uri="{BB962C8B-B14F-4D97-AF65-F5344CB8AC3E}">
        <p14:creationId xmlns:p14="http://schemas.microsoft.com/office/powerpoint/2010/main" val="2103133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extLst>
      <p:ext uri="{BB962C8B-B14F-4D97-AF65-F5344CB8AC3E}">
        <p14:creationId xmlns:p14="http://schemas.microsoft.com/office/powerpoint/2010/main" val="3836391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180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863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extLst>
      <p:ext uri="{BB962C8B-B14F-4D97-AF65-F5344CB8AC3E}">
        <p14:creationId xmlns:p14="http://schemas.microsoft.com/office/powerpoint/2010/main" val="2072758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87681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814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398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570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514350" eaLnBrk="0" hangingPunct="0"/>
            <a:endParaRPr lang="en-US" altLang="en-US" sz="1350">
              <a:solidFill>
                <a:srgbClr val="005400"/>
              </a:solidFill>
              <a:latin typeface="Times New Roman" panose="02020603050405020304" pitchFamily="18" charset="0"/>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514350" eaLnBrk="0" hangingPunct="0"/>
            <a:endParaRPr lang="en-US" altLang="en-US" sz="1350">
              <a:solidFill>
                <a:srgbClr val="005400"/>
              </a:solidFill>
              <a:latin typeface="Times New Roman" panose="02020603050405020304" pitchFamily="18" charset="0"/>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a:solidFill>
                  <a:schemeClr val="accent2"/>
                </a:solidFill>
              </a:rPr>
              <a:t>Redundancy</a:t>
            </a:r>
            <a:r>
              <a:rPr lang="en-US" altLang="en-US">
                <a:solidFill>
                  <a:schemeClr val="accent2"/>
                </a:solidFill>
              </a:rPr>
              <a:t> </a:t>
            </a:r>
            <a:r>
              <a:rPr lang="en-US" altLang="en-US"/>
              <a:t>is at the root of several problems associated with relational schemas:</a:t>
            </a:r>
          </a:p>
          <a:p>
            <a:pPr lvl="1">
              <a:buSzPct val="75000"/>
            </a:pPr>
            <a:r>
              <a:rPr lang="en-US" altLang="en-US">
                <a:solidFill>
                  <a:schemeClr val="accent2"/>
                </a:solidFill>
              </a:rPr>
              <a:t>redundant storage, insert/delete/update anomalies</a:t>
            </a:r>
            <a:endParaRPr lang="en-US" altLang="en-US"/>
          </a:p>
          <a:p>
            <a:r>
              <a:rPr lang="en-US" altLang="en-US"/>
              <a:t>Integrity constraints, in particular</a:t>
            </a:r>
            <a:r>
              <a:rPr lang="en-US" altLang="en-US" i="1"/>
              <a:t> </a:t>
            </a:r>
            <a:r>
              <a:rPr lang="en-US" altLang="en-US" i="1">
                <a:solidFill>
                  <a:schemeClr val="accent2"/>
                </a:solidFill>
              </a:rPr>
              <a:t>functional dependencies</a:t>
            </a:r>
            <a:r>
              <a:rPr lang="en-US" altLang="en-US"/>
              <a:t>, can be used to identify schemas with such problems and to suggest refinements.</a:t>
            </a:r>
          </a:p>
          <a:p>
            <a:r>
              <a:rPr lang="en-US" altLang="en-US"/>
              <a:t>Main refinement technique:  </a:t>
            </a:r>
            <a:r>
              <a:rPr lang="en-US" altLang="en-US" i="1" u="sng">
                <a:solidFill>
                  <a:schemeClr val="accent2"/>
                </a:solidFill>
              </a:rPr>
              <a:t>decomposition</a:t>
            </a:r>
            <a:r>
              <a:rPr lang="en-US" altLang="en-US"/>
              <a:t> (replacing ABCD with, say, AB and BCD, or ACD and ABD).</a:t>
            </a:r>
          </a:p>
          <a:p>
            <a:r>
              <a:rPr lang="en-US" altLang="en-US"/>
              <a:t>Decomposition should be used judiciously:</a:t>
            </a:r>
          </a:p>
          <a:p>
            <a:pPr lvl="1">
              <a:buSzPct val="75000"/>
            </a:pPr>
            <a:r>
              <a:rPr lang="en-US" altLang="en-US"/>
              <a:t>Is there reason to decompose a relation?</a:t>
            </a:r>
          </a:p>
          <a:p>
            <a:pPr lvl="1">
              <a:buSzPct val="75000"/>
            </a:pPr>
            <a:r>
              <a:rPr lang="en-US" altLang="en-US"/>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extLst>
      <p:ext uri="{BB962C8B-B14F-4D97-AF65-F5344CB8AC3E}">
        <p14:creationId xmlns:p14="http://schemas.microsoft.com/office/powerpoint/2010/main" val="22237212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2069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545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extLst>
      <p:ext uri="{BB962C8B-B14F-4D97-AF65-F5344CB8AC3E}">
        <p14:creationId xmlns:p14="http://schemas.microsoft.com/office/powerpoint/2010/main" val="22923536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extLst>
      <p:ext uri="{BB962C8B-B14F-4D97-AF65-F5344CB8AC3E}">
        <p14:creationId xmlns:p14="http://schemas.microsoft.com/office/powerpoint/2010/main" val="2842362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extLst>
      <p:ext uri="{BB962C8B-B14F-4D97-AF65-F5344CB8AC3E}">
        <p14:creationId xmlns:p14="http://schemas.microsoft.com/office/powerpoint/2010/main" val="31507337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extLst>
      <p:ext uri="{BB962C8B-B14F-4D97-AF65-F5344CB8AC3E}">
        <p14:creationId xmlns:p14="http://schemas.microsoft.com/office/powerpoint/2010/main" val="14756258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extLst>
      <p:ext uri="{BB962C8B-B14F-4D97-AF65-F5344CB8AC3E}">
        <p14:creationId xmlns:p14="http://schemas.microsoft.com/office/powerpoint/2010/main" val="1789688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4402328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16067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endParaRPr lang="en-US" altLang="en-US" sz="1350">
              <a:solidFill>
                <a:srgbClr val="005400"/>
              </a:solidFill>
              <a:latin typeface="Calibri" panose="020F0502020204030204" pitchFamily="34" charset="0"/>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endParaRPr lang="en-US" altLang="en-US" sz="1350">
              <a:solidFill>
                <a:srgbClr val="005400"/>
              </a:solidFill>
              <a:latin typeface="Calibri" panose="020F0502020204030204" pitchFamily="34" charset="0"/>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spid="_x0000_s143381" name="Equation" r:id="rId4" imgW="1638300" imgH="825500" progId="Equation.3">
                  <p:embed/>
                </p:oleObj>
              </mc:Choice>
              <mc:Fallback>
                <p:oleObj name="Equation" r:id="rId4"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spid="_x0000_s143382" name="Document" r:id="rId6" imgW="5092700" imgH="2679700" progId="Word.Document.8">
                  <p:embed/>
                </p:oleObj>
              </mc:Choice>
              <mc:Fallback>
                <p:oleObj name="Document" r:id="rId6"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spid="_x0000_s143383" name="Document" r:id="rId8" imgW="4394200" imgH="2679700" progId="Word.Document.8">
                  <p:embed/>
                </p:oleObj>
              </mc:Choice>
              <mc:Fallback>
                <p:oleObj name="Document" r:id="rId8"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spid="_x0000_s143384" name="Document" r:id="rId10" imgW="1130300" imgH="1447800" progId="Word.Document.8">
                  <p:embed/>
                </p:oleObj>
              </mc:Choice>
              <mc:Fallback>
                <p:oleObj name="Document" r:id="rId10"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005400"/>
                </a:solidFill>
                <a:latin typeface="Book Antiqua" panose="02040602050305030304" pitchFamily="18" charset="0"/>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005400"/>
                </a:solidFill>
                <a:latin typeface="Book Antiqua" panose="02040602050305030304" pitchFamily="18" charset="0"/>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2000250" y="3943350"/>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342900"/>
            <a:r>
              <a:rPr lang="en-US" altLang="en-US" sz="1350">
                <a:solidFill>
                  <a:srgbClr val="FC0128"/>
                </a:solidFill>
                <a:latin typeface="Calibri" panose="020F0502020204030204" pitchFamily="34" charset="0"/>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extLst>
      <p:ext uri="{BB962C8B-B14F-4D97-AF65-F5344CB8AC3E}">
        <p14:creationId xmlns:p14="http://schemas.microsoft.com/office/powerpoint/2010/main" val="15054538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3010419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26312566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4">
            <a:extLst>
              <a:ext uri="{FF2B5EF4-FFF2-40B4-BE49-F238E27FC236}">
                <a16:creationId xmlns:a16="http://schemas.microsoft.com/office/drawing/2014/main" id="{069FEA09-E9B8-9E4A-BBAB-6B404EB2DE28}"/>
              </a:ext>
            </a:extLst>
          </p:cNvPr>
          <p:cNvSpPr>
            <a:spLocks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Trading Consistency for Availability</a:t>
            </a:r>
          </a:p>
        </p:txBody>
      </p:sp>
      <p:sp>
        <p:nvSpPr>
          <p:cNvPr id="221186" name="Rectangle 5">
            <a:extLst>
              <a:ext uri="{FF2B5EF4-FFF2-40B4-BE49-F238E27FC236}">
                <a16:creationId xmlns:a16="http://schemas.microsoft.com/office/drawing/2014/main" id="{B69156E3-4EB3-4C41-B513-B33C5F1BAB61}"/>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32534513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5">
            <a:extLst>
              <a:ext uri="{FF2B5EF4-FFF2-40B4-BE49-F238E27FC236}">
                <a16:creationId xmlns:a16="http://schemas.microsoft.com/office/drawing/2014/main" id="{4710E90F-8363-0B44-BF12-1A84943CA091}"/>
              </a:ext>
            </a:extLst>
          </p:cNvPr>
          <p:cNvSpPr>
            <a:spLocks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What is Consistency?</a:t>
            </a:r>
          </a:p>
        </p:txBody>
      </p:sp>
      <p:sp>
        <p:nvSpPr>
          <p:cNvPr id="222210" name="Rectangle 6">
            <a:extLst>
              <a:ext uri="{FF2B5EF4-FFF2-40B4-BE49-F238E27FC236}">
                <a16:creationId xmlns:a16="http://schemas.microsoft.com/office/drawing/2014/main" id="{0D5CA1E6-7A68-504D-A74A-4D2A6E796FD9}"/>
              </a:ext>
            </a:extLst>
          </p:cNvPr>
          <p:cNvSpPr>
            <a:spLocks noGrp="1" noChangeArrowheads="1"/>
          </p:cNvSpPr>
          <p:nvPr>
            <p:ph type="body" idx="1"/>
          </p:nvPr>
        </p:nvSpPr>
        <p:spPr/>
        <p:txBody>
          <a:bodyPr/>
          <a:lstStyle/>
          <a:p>
            <a:r>
              <a:rPr lang="en-US" altLang="en-US"/>
              <a:t>Consistency in Databases (ACID):</a:t>
            </a:r>
          </a:p>
          <a:p>
            <a:pPr lvl="1"/>
            <a:r>
              <a:rPr lang="en-US" altLang="en-US">
                <a:ea typeface="ＭＳ Ｐゴシック" panose="020B0600070205080204" pitchFamily="34" charset="-128"/>
              </a:rPr>
              <a:t>Database has a set of integrity constraints</a:t>
            </a:r>
          </a:p>
          <a:p>
            <a:pPr lvl="1"/>
            <a:r>
              <a:rPr lang="en-US" altLang="en-US">
                <a:ea typeface="ＭＳ Ｐゴシック" panose="020B0600070205080204" pitchFamily="34" charset="-128"/>
              </a:rPr>
              <a:t>A consistent database state is one where all integrity constraints are satisfied</a:t>
            </a:r>
          </a:p>
          <a:p>
            <a:pPr lvl="1"/>
            <a:r>
              <a:rPr lang="en-US" altLang="en-US">
                <a:ea typeface="ＭＳ Ｐゴシック" panose="020B0600070205080204" pitchFamily="34" charset="-128"/>
              </a:rPr>
              <a:t>Each transaction run individually on a consistent database state must leave the database in a consistent state</a:t>
            </a:r>
          </a:p>
          <a:p>
            <a:r>
              <a:rPr lang="en-US" altLang="en-US"/>
              <a:t>Consistency in distributed systems with replication</a:t>
            </a:r>
          </a:p>
          <a:p>
            <a:pPr lvl="1"/>
            <a:r>
              <a:rPr lang="en-US" altLang="en-US">
                <a:ea typeface="ＭＳ Ｐゴシック" panose="020B0600070205080204" pitchFamily="34" charset="-128"/>
              </a:rPr>
              <a:t>Strong consistency: a schedule with read and write operations on a replicated object should give results and final state equivalent to some schedule on a single copy of the object, with order of operations from a single site preserved</a:t>
            </a:r>
          </a:p>
          <a:p>
            <a:pPr lvl="1"/>
            <a:r>
              <a:rPr lang="en-US" altLang="en-US">
                <a:ea typeface="ＭＳ Ｐゴシック" panose="020B0600070205080204" pitchFamily="34" charset="-128"/>
              </a:rPr>
              <a:t>Weak consistency (several forms)</a:t>
            </a:r>
          </a:p>
        </p:txBody>
      </p:sp>
    </p:spTree>
    <p:extLst>
      <p:ext uri="{BB962C8B-B14F-4D97-AF65-F5344CB8AC3E}">
        <p14:creationId xmlns:p14="http://schemas.microsoft.com/office/powerpoint/2010/main" val="33359058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5">
            <a:extLst>
              <a:ext uri="{FF2B5EF4-FFF2-40B4-BE49-F238E27FC236}">
                <a16:creationId xmlns:a16="http://schemas.microsoft.com/office/drawing/2014/main" id="{459919F4-AD27-7E40-A447-2152E3013170}"/>
              </a:ext>
            </a:extLst>
          </p:cNvPr>
          <p:cNvSpPr>
            <a:spLocks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Availability</a:t>
            </a:r>
          </a:p>
        </p:txBody>
      </p:sp>
      <p:sp>
        <p:nvSpPr>
          <p:cNvPr id="223234" name="Rectangle 6">
            <a:extLst>
              <a:ext uri="{FF2B5EF4-FFF2-40B4-BE49-F238E27FC236}">
                <a16:creationId xmlns:a16="http://schemas.microsoft.com/office/drawing/2014/main" id="{4CBD12F3-09E4-8B4E-81AE-9255617EDF7A}"/>
              </a:ext>
            </a:extLst>
          </p:cNvPr>
          <p:cNvSpPr>
            <a:spLocks noGrp="1" noChangeArrowheads="1"/>
          </p:cNvSpPr>
          <p:nvPr>
            <p:ph type="body" idx="1"/>
          </p:nvPr>
        </p:nvSpPr>
        <p:spPr/>
        <p:txBody>
          <a:bodyPr/>
          <a:lstStyle/>
          <a:p>
            <a:r>
              <a:rPr lang="en-US" altLang="en-US"/>
              <a:t>Traditionally, availability of centralized server</a:t>
            </a:r>
          </a:p>
          <a:p>
            <a:r>
              <a:rPr lang="en-US" altLang="en-US"/>
              <a:t>For distributed systems, availability of system to process requests</a:t>
            </a:r>
          </a:p>
          <a:p>
            <a:pPr lvl="1"/>
            <a:r>
              <a:rPr lang="en-US" altLang="en-US">
                <a:ea typeface="ＭＳ Ｐゴシック" panose="020B0600070205080204" pitchFamily="34" charset="-128"/>
              </a:rPr>
              <a:t>For large system, at almost any point in time there’s a good chance that</a:t>
            </a:r>
          </a:p>
          <a:p>
            <a:pPr lvl="2"/>
            <a:r>
              <a:rPr lang="en-US" altLang="en-US">
                <a:ea typeface="ＭＳ Ｐゴシック" panose="020B0600070205080204" pitchFamily="34" charset="-128"/>
              </a:rPr>
              <a:t>a node is down or even</a:t>
            </a:r>
          </a:p>
          <a:p>
            <a:pPr lvl="2"/>
            <a:r>
              <a:rPr lang="en-US" altLang="en-US">
                <a:ea typeface="ＭＳ Ｐゴシック" panose="020B0600070205080204" pitchFamily="34" charset="-128"/>
              </a:rPr>
              <a:t>Network partitioning</a:t>
            </a:r>
          </a:p>
          <a:p>
            <a:r>
              <a:rPr lang="en-US" altLang="en-US"/>
              <a:t>Distributed consensus algorithms will block during partitions to ensure consistency</a:t>
            </a:r>
          </a:p>
          <a:p>
            <a:pPr lvl="1"/>
            <a:r>
              <a:rPr lang="en-US" altLang="en-US">
                <a:ea typeface="ＭＳ Ｐゴシック" panose="020B0600070205080204" pitchFamily="34" charset="-128"/>
              </a:rPr>
              <a:t>Many applications require continued operation even during a network partition</a:t>
            </a:r>
          </a:p>
          <a:p>
            <a:pPr lvl="2"/>
            <a:r>
              <a:rPr lang="en-US" altLang="en-US">
                <a:ea typeface="ＭＳ Ｐゴシック" panose="020B0600070205080204" pitchFamily="34" charset="-128"/>
              </a:rPr>
              <a:t>Even at cost of consistency</a:t>
            </a:r>
          </a:p>
        </p:txBody>
      </p:sp>
    </p:spTree>
    <p:extLst>
      <p:ext uri="{BB962C8B-B14F-4D97-AF65-F5344CB8AC3E}">
        <p14:creationId xmlns:p14="http://schemas.microsoft.com/office/powerpoint/2010/main" val="9062648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B739D383-8E53-1546-AA16-8C5203644990}"/>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Brewer’s CAP Theorem</a:t>
            </a:r>
          </a:p>
        </p:txBody>
      </p:sp>
      <p:sp>
        <p:nvSpPr>
          <p:cNvPr id="225282" name="Rectangle 2">
            <a:extLst>
              <a:ext uri="{FF2B5EF4-FFF2-40B4-BE49-F238E27FC236}">
                <a16:creationId xmlns:a16="http://schemas.microsoft.com/office/drawing/2014/main" id="{2B37A78B-1E70-A445-9522-06BA993D46E9}"/>
              </a:ext>
            </a:extLst>
          </p:cNvPr>
          <p:cNvSpPr>
            <a:spLocks noGrp="1" noChangeArrowheads="1"/>
          </p:cNvSpPr>
          <p:nvPr>
            <p:ph idx="4294967295"/>
          </p:nvPr>
        </p:nvSpPr>
        <p:spPr/>
        <p:txBody>
          <a:bodyPr/>
          <a:lstStyle/>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Three properties of a system</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Consistency (all copies have same value)</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Availability (system can run even if parts have failed)</a:t>
            </a:r>
          </a:p>
          <a:p>
            <a:pPr marL="801291" lvl="2"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Via replication</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Partitions (network can break into two or more parts, each with active systems that can’t talk to other parts)</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Brewer’s CAP “Theorem”: You can have at most two of these three properties for any system</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Very large systems will partition at some point</a:t>
            </a:r>
          </a:p>
          <a:p>
            <a:pPr marL="501254" lvl="1" indent="-244079">
              <a:lnSpc>
                <a:spcPct val="80000"/>
              </a:lnSpc>
              <a:buClr>
                <a:srgbClr val="3B812F"/>
              </a:buClr>
              <a:buSzPct val="6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latin typeface="Wingdings" pitchFamily="2" charset="2"/>
                <a:ea typeface="ＭＳ Ｐゴシック" panose="020B0600070205080204" pitchFamily="34" charset="-128"/>
              </a:rPr>
              <a:t></a:t>
            </a:r>
            <a:r>
              <a:rPr lang="en-US" altLang="en-US" sz="1500">
                <a:ea typeface="ＭＳ Ｐゴシック" panose="020B0600070205080204" pitchFamily="34" charset="-128"/>
              </a:rPr>
              <a:t>Choose one of consistency or availablity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Traditional database choose consistency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Most Web applications choose availability</a:t>
            </a:r>
          </a:p>
          <a:p>
            <a:pPr marL="801291" lvl="2" indent="-244079">
              <a:lnSpc>
                <a:spcPct val="80000"/>
              </a:lnSpc>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Except for specific parts such as order processing</a:t>
            </a:r>
          </a:p>
        </p:txBody>
      </p:sp>
    </p:spTree>
    <p:extLst>
      <p:ext uri="{BB962C8B-B14F-4D97-AF65-F5344CB8AC3E}">
        <p14:creationId xmlns:p14="http://schemas.microsoft.com/office/powerpoint/2010/main" val="25373651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a:extLst>
              <a:ext uri="{FF2B5EF4-FFF2-40B4-BE49-F238E27FC236}">
                <a16:creationId xmlns:a16="http://schemas.microsoft.com/office/drawing/2014/main" id="{7D3D323F-EABA-8F47-A510-3A6FCFD501CD}"/>
              </a:ext>
            </a:extLst>
          </p:cNvPr>
          <p:cNvSpPr txBox="1">
            <a:spLocks noChangeArrowheads="1"/>
          </p:cNvSpPr>
          <p:nvPr/>
        </p:nvSpPr>
        <p:spPr bwMode="auto">
          <a:xfrm>
            <a:off x="1527573" y="250031"/>
            <a:ext cx="608885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a:spcBef>
                <a:spcPct val="35000"/>
              </a:spcBef>
              <a:buClr>
                <a:schemeClr val="tx2"/>
              </a:buClr>
              <a:buSzPct val="90000"/>
              <a:buFont typeface="Monotype Sort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9pPr>
          </a:lstStyle>
          <a:p>
            <a:pPr defTabSz="685800" eaLnBrk="0" hangingPunct="0">
              <a:spcBef>
                <a:spcPct val="0"/>
              </a:spcBef>
              <a:buClrTx/>
              <a:buSzTx/>
              <a:buNone/>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endParaRPr kumimoji="0" lang="en-US" altLang="en-US" sz="3150">
              <a:solidFill>
                <a:srgbClr val="006633"/>
              </a:solidFill>
              <a:latin typeface="Garamond" panose="02020404030301010803" pitchFamily="18" charset="0"/>
              <a:cs typeface="Arial" panose="020B0604020202020204" pitchFamily="34" charset="0"/>
            </a:endParaRPr>
          </a:p>
        </p:txBody>
      </p:sp>
      <p:sp>
        <p:nvSpPr>
          <p:cNvPr id="227330" name="Title 3">
            <a:extLst>
              <a:ext uri="{FF2B5EF4-FFF2-40B4-BE49-F238E27FC236}">
                <a16:creationId xmlns:a16="http://schemas.microsoft.com/office/drawing/2014/main" id="{E113620B-C6BA-3641-A009-A7EF92185EF8}"/>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Eventual Consistency</a:t>
            </a:r>
          </a:p>
        </p:txBody>
      </p:sp>
      <p:sp>
        <p:nvSpPr>
          <p:cNvPr id="227331" name="Rectangle 2">
            <a:extLst>
              <a:ext uri="{FF2B5EF4-FFF2-40B4-BE49-F238E27FC236}">
                <a16:creationId xmlns:a16="http://schemas.microsoft.com/office/drawing/2014/main" id="{1ADE3B35-9054-EF4D-90EB-E860BAA01457}"/>
              </a:ext>
            </a:extLst>
          </p:cNvPr>
          <p:cNvSpPr>
            <a:spLocks noGrp="1" noChangeArrowheads="1"/>
          </p:cNvSpPr>
          <p:nvPr>
            <p:ph type="body" idx="1"/>
          </p:nvPr>
        </p:nvSpPr>
        <p:spPr/>
        <p:txBody>
          <a:bodyPr/>
          <a:lstStyle/>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When no updates occur for a long period of time, eventually all updates will propagate through the system and all the nodes will be consistent</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For a given accepted update and a given node, eventually either the update reaches the node or the node is removed from service</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Known as </a:t>
            </a:r>
            <a:r>
              <a:rPr lang="en-US" altLang="en-US" sz="1575" b="1"/>
              <a:t>BASE</a:t>
            </a:r>
            <a:r>
              <a:rPr lang="en-US" altLang="en-US" sz="1575"/>
              <a:t> (</a:t>
            </a:r>
            <a:r>
              <a:rPr lang="en-US" altLang="en-US" sz="1575" b="1"/>
              <a:t>B</a:t>
            </a:r>
            <a:r>
              <a:rPr lang="en-US" altLang="en-US" sz="1575"/>
              <a:t>asically </a:t>
            </a:r>
            <a:r>
              <a:rPr lang="en-US" altLang="en-US" sz="1575" b="1"/>
              <a:t>A</a:t>
            </a:r>
            <a:r>
              <a:rPr lang="en-US" altLang="en-US" sz="1575"/>
              <a:t>vailable, </a:t>
            </a:r>
            <a:r>
              <a:rPr lang="en-US" altLang="en-US" sz="1575" b="1"/>
              <a:t>S</a:t>
            </a:r>
            <a:r>
              <a:rPr lang="en-US" altLang="en-US" sz="1575"/>
              <a:t>oft state, </a:t>
            </a:r>
            <a:r>
              <a:rPr lang="en-US" altLang="en-US" sz="1575" b="1"/>
              <a:t>E</a:t>
            </a:r>
            <a:r>
              <a:rPr lang="en-US" altLang="en-US" sz="1575"/>
              <a:t>ventual consistency), as opposed to ACID</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Soft state</a:t>
            </a:r>
            <a:r>
              <a:rPr lang="en-US" altLang="en-US" sz="1650">
                <a:ea typeface="ＭＳ Ｐゴシック" panose="020B0600070205080204" pitchFamily="34" charset="-128"/>
              </a:rPr>
              <a:t>: copies of a data item may be inconsistent</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Eventually Consistent</a:t>
            </a:r>
            <a:r>
              <a:rPr lang="en-US" altLang="en-US" sz="1650">
                <a:ea typeface="ＭＳ Ｐゴシック" panose="020B0600070205080204" pitchFamily="34" charset="-128"/>
              </a:rPr>
              <a:t> – copies becomes consistent at some later time if there are no more updates to that data item</a:t>
            </a:r>
            <a:br>
              <a:rPr lang="en-US" altLang="en-US" sz="1650">
                <a:ea typeface="ＭＳ Ｐゴシック" panose="020B0600070205080204" pitchFamily="34" charset="-128"/>
              </a:rPr>
            </a:b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650053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a:extLst>
              <a:ext uri="{FF2B5EF4-FFF2-40B4-BE49-F238E27FC236}">
                <a16:creationId xmlns:a16="http://schemas.microsoft.com/office/drawing/2014/main" id="{13B73A67-36FE-534F-9D19-F07846612597}"/>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Availability vs Latency</a:t>
            </a:r>
          </a:p>
        </p:txBody>
      </p:sp>
      <p:sp>
        <p:nvSpPr>
          <p:cNvPr id="229378" name="Content Placeholder 2">
            <a:extLst>
              <a:ext uri="{FF2B5EF4-FFF2-40B4-BE49-F238E27FC236}">
                <a16:creationId xmlns:a16="http://schemas.microsoft.com/office/drawing/2014/main" id="{A1EA1C3B-9E46-B64A-9A57-5E103A5DABE4}"/>
              </a:ext>
            </a:extLst>
          </p:cNvPr>
          <p:cNvSpPr>
            <a:spLocks noGrp="1" noChangeArrowheads="1"/>
          </p:cNvSpPr>
          <p:nvPr>
            <p:ph idx="4294967295"/>
          </p:nvPr>
        </p:nvSpPr>
        <p:spPr>
          <a:xfrm>
            <a:off x="1753791" y="820342"/>
            <a:ext cx="6034088" cy="3677840"/>
          </a:xfrm>
        </p:spPr>
        <p:txBody>
          <a:bodyPr/>
          <a:lstStyle/>
          <a:p>
            <a:pPr marL="171450" indent="-171450">
              <a:lnSpc>
                <a:spcPct val="90000"/>
              </a:lnSpc>
            </a:pPr>
            <a:r>
              <a:rPr lang="en-US" altLang="en-US" sz="1650"/>
              <a:t>CAP theorem only matters when there is a partition</a:t>
            </a:r>
          </a:p>
          <a:p>
            <a:pPr marL="342900" lvl="1" indent="-171450">
              <a:lnSpc>
                <a:spcPct val="90000"/>
              </a:lnSpc>
            </a:pPr>
            <a:r>
              <a:rPr lang="en-US" altLang="en-US" sz="1650">
                <a:ea typeface="ＭＳ Ｐゴシック" panose="020B0600070205080204" pitchFamily="34" charset="-128"/>
              </a:rPr>
              <a:t>Even if partitions are rare, applications may trade off consistency for latency</a:t>
            </a:r>
          </a:p>
          <a:p>
            <a:pPr marL="514350" lvl="2">
              <a:lnSpc>
                <a:spcPct val="90000"/>
              </a:lnSpc>
            </a:pPr>
            <a:r>
              <a:rPr lang="en-US" altLang="en-US" sz="1500">
                <a:ea typeface="ＭＳ Ｐゴシック" panose="020B0600070205080204" pitchFamily="34" charset="-128"/>
              </a:rPr>
              <a:t>E.g. PNUTS allows inconsistent reads to reduce latency</a:t>
            </a:r>
          </a:p>
          <a:p>
            <a:pPr marL="685800" lvl="3">
              <a:lnSpc>
                <a:spcPct val="90000"/>
              </a:lnSpc>
            </a:pPr>
            <a:r>
              <a:rPr lang="en-US" altLang="en-US">
                <a:ea typeface="ＭＳ Ｐゴシック" panose="020B0600070205080204" pitchFamily="34" charset="-128"/>
              </a:rPr>
              <a:t>Critical for many applications</a:t>
            </a:r>
          </a:p>
          <a:p>
            <a:pPr marL="514350" lvl="2">
              <a:lnSpc>
                <a:spcPct val="90000"/>
              </a:lnSpc>
            </a:pPr>
            <a:r>
              <a:rPr lang="en-US" altLang="en-US" sz="1500">
                <a:ea typeface="ＭＳ Ｐゴシック" panose="020B0600070205080204" pitchFamily="34" charset="-128"/>
              </a:rPr>
              <a:t>But update protocol (via master) ensures consistency over availability</a:t>
            </a:r>
          </a:p>
          <a:p>
            <a:pPr marL="342900" lvl="1" indent="-171450">
              <a:lnSpc>
                <a:spcPct val="90000"/>
              </a:lnSpc>
            </a:pPr>
            <a:r>
              <a:rPr lang="en-US" altLang="en-US" sz="1650">
                <a:ea typeface="ＭＳ Ｐゴシック" panose="020B0600070205080204" pitchFamily="34" charset="-128"/>
              </a:rPr>
              <a:t>Thus there are two questions :</a:t>
            </a:r>
          </a:p>
          <a:p>
            <a:pPr marL="514350" lvl="2">
              <a:lnSpc>
                <a:spcPct val="90000"/>
              </a:lnSpc>
            </a:pPr>
            <a:r>
              <a:rPr lang="en-US" altLang="en-US" sz="1500">
                <a:ea typeface="ＭＳ Ｐゴシック" panose="020B0600070205080204" pitchFamily="34" charset="-128"/>
              </a:rPr>
              <a:t>If there is partitioning, how does system tradeoff </a:t>
            </a:r>
            <a:r>
              <a:rPr lang="en-US" altLang="en-US" sz="1500" i="1">
                <a:ea typeface="ＭＳ Ｐゴシック" panose="020B0600070205080204" pitchFamily="34" charset="-128"/>
              </a:rPr>
              <a:t>availability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514350" lvl="2">
              <a:lnSpc>
                <a:spcPct val="90000"/>
              </a:lnSpc>
            </a:pPr>
            <a:r>
              <a:rPr lang="en-US" altLang="en-US" sz="1500">
                <a:ea typeface="ＭＳ Ｐゴシック" panose="020B0600070205080204" pitchFamily="34" charset="-128"/>
              </a:rPr>
              <a:t>else how does system trade off </a:t>
            </a:r>
            <a:r>
              <a:rPr lang="en-US" altLang="en-US" sz="1500" i="1">
                <a:ea typeface="ＭＳ Ｐゴシック" panose="020B0600070205080204" pitchFamily="34" charset="-128"/>
              </a:rPr>
              <a:t>latency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342900" lvl="1" indent="-171450">
              <a:lnSpc>
                <a:spcPct val="90000"/>
              </a:lnSpc>
              <a:buNone/>
            </a:pP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14155261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4">
            <a:extLst>
              <a:ext uri="{FF2B5EF4-FFF2-40B4-BE49-F238E27FC236}">
                <a16:creationId xmlns:a16="http://schemas.microsoft.com/office/drawing/2014/main" id="{71974D25-2E22-694F-B208-CA2D73C05DFC}"/>
              </a:ext>
            </a:extLst>
          </p:cNvPr>
          <p:cNvSpPr>
            <a:spLocks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Cloud Databases</a:t>
            </a:r>
          </a:p>
        </p:txBody>
      </p:sp>
      <p:sp>
        <p:nvSpPr>
          <p:cNvPr id="230402" name="Rectangle 5">
            <a:extLst>
              <a:ext uri="{FF2B5EF4-FFF2-40B4-BE49-F238E27FC236}">
                <a16:creationId xmlns:a16="http://schemas.microsoft.com/office/drawing/2014/main" id="{00AF2BB8-1E09-534D-A13D-D27DA0F0B1BC}"/>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166269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a:extLst>
              <a:ext uri="{FF2B5EF4-FFF2-40B4-BE49-F238E27FC236}">
                <a16:creationId xmlns:a16="http://schemas.microsoft.com/office/drawing/2014/main" id="{BE06CDFA-C94D-704B-BA9B-657A0EC33A61}"/>
              </a:ext>
            </a:extLst>
          </p:cNvPr>
          <p:cNvSpPr>
            <a:spLocks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Data Storage on the Cloud</a:t>
            </a:r>
          </a:p>
        </p:txBody>
      </p:sp>
      <p:sp>
        <p:nvSpPr>
          <p:cNvPr id="231426" name="Rectangle 3">
            <a:extLst>
              <a:ext uri="{FF2B5EF4-FFF2-40B4-BE49-F238E27FC236}">
                <a16:creationId xmlns:a16="http://schemas.microsoft.com/office/drawing/2014/main" id="{640D73C7-7B5E-B040-9034-1ACEFEC4E144}"/>
              </a:ext>
            </a:extLst>
          </p:cNvPr>
          <p:cNvSpPr>
            <a:spLocks noGrp="1" noChangeArrowheads="1"/>
          </p:cNvSpPr>
          <p:nvPr>
            <p:ph type="body" idx="1"/>
          </p:nvPr>
        </p:nvSpPr>
        <p:spPr/>
        <p:txBody>
          <a:bodyPr/>
          <a:lstStyle/>
          <a:p>
            <a:r>
              <a:rPr lang="en-US" altLang="en-US"/>
              <a:t>Need to store and retrieve massive amounts of data</a:t>
            </a:r>
          </a:p>
          <a:p>
            <a:r>
              <a:rPr lang="en-US" altLang="en-US"/>
              <a:t>Traditional parallel databases not designed to scale to 1000’s of nodes (and expensive)</a:t>
            </a:r>
          </a:p>
          <a:p>
            <a:r>
              <a:rPr lang="en-US" altLang="en-US"/>
              <a:t>Initial needs did not include full database functionality</a:t>
            </a:r>
          </a:p>
          <a:p>
            <a:pPr lvl="1"/>
            <a:r>
              <a:rPr lang="en-US" altLang="en-US">
                <a:ea typeface="ＭＳ Ｐゴシック" panose="020B0600070205080204" pitchFamily="34" charset="-128"/>
              </a:rPr>
              <a:t>Store and retrieve data items by key value is minimum functionality</a:t>
            </a:r>
          </a:p>
          <a:p>
            <a:pPr lvl="2"/>
            <a:r>
              <a:rPr lang="en-US" altLang="en-US" b="1">
                <a:solidFill>
                  <a:srgbClr val="000099"/>
                </a:solidFill>
                <a:ea typeface="ＭＳ Ｐゴシック" panose="020B0600070205080204" pitchFamily="34" charset="-128"/>
              </a:rPr>
              <a:t>Key-value stores</a:t>
            </a:r>
          </a:p>
          <a:p>
            <a:r>
              <a:rPr lang="en-US" altLang="en-US"/>
              <a:t>Several implementations</a:t>
            </a:r>
          </a:p>
          <a:p>
            <a:pPr lvl="1"/>
            <a:r>
              <a:rPr lang="en-US" altLang="en-US">
                <a:ea typeface="ＭＳ Ｐゴシック" panose="020B0600070205080204" pitchFamily="34" charset="-128"/>
              </a:rPr>
              <a:t>Bigtable from Google, </a:t>
            </a:r>
          </a:p>
          <a:p>
            <a:pPr lvl="1"/>
            <a:r>
              <a:rPr lang="en-US" altLang="en-US">
                <a:ea typeface="ＭＳ Ｐゴシック" panose="020B0600070205080204" pitchFamily="34" charset="-128"/>
              </a:rPr>
              <a:t>HBase, an open source clone of Bigtable</a:t>
            </a:r>
          </a:p>
          <a:p>
            <a:pPr lvl="1"/>
            <a:r>
              <a:rPr lang="en-US" altLang="en-US">
                <a:ea typeface="ＭＳ Ｐゴシック" panose="020B0600070205080204" pitchFamily="34" charset="-128"/>
              </a:rPr>
              <a:t>Dynamo, which is a key-value storage system from Amazon</a:t>
            </a:r>
          </a:p>
          <a:p>
            <a:pPr lvl="1"/>
            <a:r>
              <a:rPr lang="en-US" altLang="en-US">
                <a:ea typeface="ＭＳ Ｐゴシック" panose="020B0600070205080204" pitchFamily="34" charset="-128"/>
              </a:rPr>
              <a:t>Cassandra, from FaceBook</a:t>
            </a:r>
          </a:p>
          <a:p>
            <a:pPr lvl="1"/>
            <a:r>
              <a:rPr lang="en-US" altLang="en-US">
                <a:ea typeface="ＭＳ Ｐゴシック" panose="020B0600070205080204" pitchFamily="34" charset="-128"/>
              </a:rPr>
              <a:t>Sherpa/PNUTS from Yahoo!</a:t>
            </a:r>
          </a:p>
        </p:txBody>
      </p:sp>
    </p:spTree>
    <p:extLst>
      <p:ext uri="{BB962C8B-B14F-4D97-AF65-F5344CB8AC3E}">
        <p14:creationId xmlns:p14="http://schemas.microsoft.com/office/powerpoint/2010/main" val="341435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685800" eaLnBrk="0" hangingPunct="0"/>
            <a:endParaRPr lang="en-US" altLang="en-US" sz="1200">
              <a:solidFill>
                <a:srgbClr val="005400"/>
              </a:solidFill>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defTabSz="685800" eaLnBrk="0" hangingPunct="0"/>
            <a:endParaRPr lang="en-US" altLang="en-US" sz="1200">
              <a:solidFill>
                <a:srgbClr val="005400"/>
              </a:solidFill>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6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5400"/>
              </a:solidFill>
              <a:latin typeface="Helvetica" pitchFamily="2" charset="0"/>
              <a:ea typeface="ＭＳ Ｐゴシック" panose="020B0600070205080204" pitchFamily="34" charset="-128"/>
            </a:endParaRPr>
          </a:p>
        </p:txBody>
      </p:sp>
    </p:spTree>
    <p:extLst>
      <p:ext uri="{BB962C8B-B14F-4D97-AF65-F5344CB8AC3E}">
        <p14:creationId xmlns:p14="http://schemas.microsoft.com/office/powerpoint/2010/main" val="216033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a:t>Decide whether a particular relation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decompose it into  set of relations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 </a:t>
            </a:r>
          </a:p>
          <a:p>
            <a:pPr lvl="1"/>
            <a:r>
              <a:rPr lang="en-US" altLang="en-US" sz="1275">
                <a:ea typeface="ＭＳ Ｐゴシック" panose="020B0600070205080204" pitchFamily="34" charset="-128"/>
              </a:rPr>
              <a:t>Each relation is in good form </a:t>
            </a:r>
          </a:p>
          <a:p>
            <a:pPr lvl="1"/>
            <a:r>
              <a:rPr lang="en-US" altLang="en-US" sz="1275">
                <a:ea typeface="ＭＳ Ｐゴシック" panose="020B0600070205080204" pitchFamily="34" charset="-128"/>
              </a:rPr>
              <a:t>The decomposition is a lossless decomposition</a:t>
            </a:r>
          </a:p>
          <a:p>
            <a:r>
              <a:rPr lang="en-US" altLang="en-US" sz="1275"/>
              <a:t>Our theory is based on:</a:t>
            </a:r>
          </a:p>
          <a:p>
            <a:pPr lvl="1"/>
            <a:r>
              <a:rPr lang="en-US" altLang="en-US" sz="1275">
                <a:ea typeface="ＭＳ Ｐゴシック" panose="020B0600070205080204" pitchFamily="34" charset="-128"/>
              </a:rPr>
              <a:t>Functional dependencies</a:t>
            </a:r>
          </a:p>
          <a:p>
            <a:pPr lvl="1"/>
            <a:r>
              <a:rPr lang="en-US" altLang="en-US" sz="1275">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a:t>There are usually a variety of constraints (rules) on the data in the real world.</a:t>
            </a:r>
            <a:endParaRPr lang="en-US" altLang="en-US" sz="1275" i="1"/>
          </a:p>
          <a:p>
            <a:r>
              <a:rPr lang="en-US" altLang="en-US" sz="1275"/>
              <a:t>For example, some of the constraints that are expected to hold  in a university database are:</a:t>
            </a:r>
          </a:p>
          <a:p>
            <a:pPr lvl="1"/>
            <a:r>
              <a:rPr lang="en-US" altLang="en-US" sz="1275">
                <a:ea typeface="ＭＳ Ｐゴシック" panose="020B0600070205080204" pitchFamily="34" charset="-128"/>
              </a:rPr>
              <a:t>Students and instructors are uniquely identified by their ID.</a:t>
            </a:r>
          </a:p>
          <a:p>
            <a:pPr lvl="1"/>
            <a:r>
              <a:rPr lang="en-US" altLang="en-US" sz="1275">
                <a:ea typeface="ＭＳ Ｐゴシック" panose="020B0600070205080204" pitchFamily="34" charset="-128"/>
              </a:rPr>
              <a:t>Each student and instructor has only one name.</a:t>
            </a:r>
          </a:p>
          <a:p>
            <a:pPr lvl="1"/>
            <a:r>
              <a:rPr lang="en-US" altLang="en-US" sz="1275">
                <a:ea typeface="ＭＳ Ｐゴシック" panose="020B0600070205080204" pitchFamily="34" charset="-128"/>
              </a:rPr>
              <a:t>Each instructor and student is (primarily) associated with only one department.</a:t>
            </a:r>
          </a:p>
          <a:p>
            <a:pPr lvl="1"/>
            <a:r>
              <a:rPr lang="en-US" altLang="en-US" sz="1275">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11:</a:t>
            </a:r>
            <a:br>
              <a:rPr lang="en-US" altLang="en-US" sz="2800" b="1" i="1" dirty="0">
                <a:solidFill>
                  <a:srgbClr val="FFFF00"/>
                </a:solidFill>
              </a:rPr>
            </a:br>
            <a:r>
              <a:rPr lang="en-US" altLang="en-US" sz="2800" b="1" i="1" dirty="0">
                <a:solidFill>
                  <a:srgbClr val="FFFF00"/>
                </a:solidFill>
              </a:rPr>
              <a:t>Normalization, Transactions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749189A-B13B-214A-BAD5-03B99FD620A1}"/>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109676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a:t>An instance of a relation that satisfies all such real-world constraints is called a  </a:t>
            </a:r>
            <a:r>
              <a:rPr lang="en-US" altLang="en-US" sz="1275" b="1">
                <a:solidFill>
                  <a:srgbClr val="002060"/>
                </a:solidFill>
              </a:rPr>
              <a:t>legal instance </a:t>
            </a:r>
            <a:r>
              <a:rPr lang="en-US" altLang="en-US" sz="1275"/>
              <a:t>of the relation;</a:t>
            </a:r>
          </a:p>
          <a:p>
            <a:r>
              <a:rPr lang="en-US" altLang="en-US" sz="1275"/>
              <a:t> A legal instance of a database is one where all the relation instances are legal instances</a:t>
            </a:r>
          </a:p>
          <a:p>
            <a:r>
              <a:rPr lang="en-US" altLang="en-US" sz="1275"/>
              <a:t>Constraints on the set of legal relations.</a:t>
            </a:r>
          </a:p>
          <a:p>
            <a:r>
              <a:rPr lang="en-US" altLang="en-US" sz="1275"/>
              <a:t>Require that the value for a certain set of attributes determines uniquely the value for another set of attributes.</a:t>
            </a:r>
          </a:p>
          <a:p>
            <a:r>
              <a:rPr lang="en-US" altLang="en-US" sz="1275"/>
              <a:t>A functional dependency is a generalization of the notion of a </a:t>
            </a:r>
            <a:r>
              <a:rPr lang="en-US" altLang="en-US" sz="1275" i="1"/>
              <a:t>key.</a:t>
            </a:r>
            <a:endParaRPr lang="en-US" altLang="en-US" sz="1275"/>
          </a:p>
        </p:txBody>
      </p:sp>
    </p:spTree>
    <p:extLst>
      <p:ext uri="{BB962C8B-B14F-4D97-AF65-F5344CB8AC3E}">
        <p14:creationId xmlns:p14="http://schemas.microsoft.com/office/powerpoint/2010/main" val="352563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a:t>Let </a:t>
            </a:r>
            <a:r>
              <a:rPr lang="en-US" altLang="en-US" sz="1275" i="1"/>
              <a:t>R</a:t>
            </a:r>
            <a:r>
              <a:rPr lang="en-US" altLang="en-US" sz="1275"/>
              <a:t> be a relation schema</a:t>
            </a:r>
          </a:p>
          <a:p>
            <a:pPr>
              <a:lnSpc>
                <a:spcPct val="90000"/>
              </a:lnSpc>
              <a:buNone/>
              <a:tabLst>
                <a:tab pos="2188369" algn="ctr"/>
              </a:tabLst>
            </a:pPr>
            <a:r>
              <a:rPr lang="en-US" altLang="en-US" sz="1275"/>
              <a:t>		</a:t>
            </a:r>
            <a:r>
              <a:rPr lang="en-US" altLang="en-US" sz="1275">
                <a:sym typeface="Symbol" pitchFamily="2" charset="2"/>
              </a:rPr>
              <a:t>  </a:t>
            </a:r>
            <a:r>
              <a:rPr lang="en-US" altLang="en-US" sz="1275" i="1">
                <a:sym typeface="Symbol" pitchFamily="2" charset="2"/>
              </a:rPr>
              <a:t>R  and   </a:t>
            </a:r>
            <a:r>
              <a:rPr lang="en-US" altLang="en-US" sz="1275">
                <a:sym typeface="Symbol" pitchFamily="2" charset="2"/>
              </a:rPr>
              <a:t> </a:t>
            </a:r>
            <a:r>
              <a:rPr lang="en-US" altLang="en-US" sz="1275" i="1">
                <a:sym typeface="Symbol" pitchFamily="2" charset="2"/>
              </a:rPr>
              <a:t>R</a:t>
            </a:r>
          </a:p>
          <a:p>
            <a:pPr>
              <a:lnSpc>
                <a:spcPct val="90000"/>
              </a:lnSpc>
              <a:tabLst>
                <a:tab pos="2188369" algn="ctr"/>
              </a:tabLst>
            </a:pPr>
            <a:r>
              <a:rPr lang="en-US" altLang="en-US" sz="1275">
                <a:sym typeface="Symbol" pitchFamily="2" charset="2"/>
              </a:rPr>
              <a:t>The </a:t>
            </a:r>
            <a:r>
              <a:rPr lang="en-US" altLang="en-US" sz="1275" b="1">
                <a:solidFill>
                  <a:srgbClr val="002060"/>
                </a:solidFill>
                <a:sym typeface="Symbol" pitchFamily="2" charset="2"/>
              </a:rPr>
              <a:t>functional dependency</a:t>
            </a:r>
          </a:p>
          <a:p>
            <a:pPr>
              <a:lnSpc>
                <a:spcPct val="90000"/>
              </a:lnSpc>
              <a:buNone/>
              <a:tabLst>
                <a:tab pos="2188369" algn="ctr"/>
              </a:tabLst>
            </a:pPr>
            <a:r>
              <a:rPr lang="en-US" altLang="en-US" sz="1275" i="1">
                <a:solidFill>
                  <a:srgbClr val="002060"/>
                </a:solidFill>
                <a:sym typeface="Symbol" pitchFamily="2" charset="2"/>
              </a:rPr>
              <a:t>		 </a:t>
            </a:r>
            <a:r>
              <a:rPr lang="en-US" altLang="en-US" sz="1275" b="1">
                <a:solidFill>
                  <a:srgbClr val="002060"/>
                </a:solidFill>
                <a:sym typeface="Symbol" pitchFamily="2" charset="2"/>
              </a:rPr>
              <a:t> </a:t>
            </a:r>
            <a:r>
              <a:rPr lang="en-US" altLang="en-US" sz="1275" b="1">
                <a:solidFill>
                  <a:srgbClr val="002060"/>
                </a:solidFill>
                <a:sym typeface="Monotype Sorts" pitchFamily="2" charset="2"/>
              </a:rPr>
              <a:t> </a:t>
            </a:r>
            <a:r>
              <a:rPr lang="en-US" altLang="en-US" sz="1275" b="1" i="1">
                <a:solidFill>
                  <a:srgbClr val="002060"/>
                </a:solidFill>
                <a:sym typeface="Symbol" pitchFamily="2" charset="2"/>
              </a:rPr>
              <a:t></a:t>
            </a:r>
            <a:endParaRPr lang="en-US" altLang="en-US" sz="675" b="1" i="1">
              <a:solidFill>
                <a:srgbClr val="002060"/>
              </a:solidFill>
              <a:sym typeface="Symbol" pitchFamily="2" charset="2"/>
            </a:endParaRPr>
          </a:p>
          <a:p>
            <a:pPr>
              <a:lnSpc>
                <a:spcPct val="90000"/>
              </a:lnSpc>
              <a:buNone/>
              <a:tabLst>
                <a:tab pos="2188369" algn="ctr"/>
              </a:tabLst>
            </a:pPr>
            <a:br>
              <a:rPr lang="en-US" altLang="en-US" sz="675" b="1" i="1">
                <a:solidFill>
                  <a:srgbClr val="000099"/>
                </a:solidFill>
                <a:sym typeface="Symbol" pitchFamily="2" charset="2"/>
              </a:rPr>
            </a:br>
            <a:r>
              <a:rPr lang="en-US" altLang="en-US" sz="1275" b="1">
                <a:solidFill>
                  <a:srgbClr val="002060"/>
                </a:solidFill>
                <a:sym typeface="Symbol" pitchFamily="2" charset="2"/>
              </a:rPr>
              <a:t>holds on</a:t>
            </a:r>
            <a:r>
              <a:rPr lang="en-US" altLang="en-US" sz="1275">
                <a:solidFill>
                  <a:srgbClr val="002060"/>
                </a:solidFill>
                <a:sym typeface="Symbol" pitchFamily="2" charset="2"/>
              </a:rPr>
              <a:t> </a:t>
            </a:r>
            <a:r>
              <a:rPr lang="en-US" altLang="en-US" sz="1275" i="1">
                <a:sym typeface="Symbol" pitchFamily="2" charset="2"/>
              </a:rPr>
              <a:t>R</a:t>
            </a:r>
            <a:r>
              <a:rPr lang="en-US" altLang="en-US" sz="1275">
                <a:sym typeface="Symbol" pitchFamily="2" charset="2"/>
              </a:rPr>
              <a:t> if and only if for any legal relations </a:t>
            </a:r>
            <a:r>
              <a:rPr lang="en-US" altLang="en-US" sz="1275" i="1">
                <a:sym typeface="Symbol" pitchFamily="2" charset="2"/>
              </a:rPr>
              <a:t>r</a:t>
            </a:r>
            <a:r>
              <a:rPr lang="en-US" altLang="en-US" sz="1275">
                <a:sym typeface="Symbol" pitchFamily="2" charset="2"/>
              </a:rPr>
              <a:t>(R), whenever any two tuples </a:t>
            </a:r>
            <a:r>
              <a:rPr lang="en-US" altLang="en-US" sz="1275" i="1">
                <a:sym typeface="Symbol" pitchFamily="2" charset="2"/>
              </a:rPr>
              <a:t>t</a:t>
            </a:r>
            <a:r>
              <a:rPr lang="en-US" altLang="en-US" sz="1275" baseline="-25000">
                <a:sym typeface="Symbol" pitchFamily="2" charset="2"/>
              </a:rPr>
              <a:t>1</a:t>
            </a:r>
            <a:r>
              <a:rPr lang="en-US" altLang="en-US" sz="1275" i="1">
                <a:sym typeface="Symbol" pitchFamily="2" charset="2"/>
              </a:rPr>
              <a:t> </a:t>
            </a:r>
            <a:r>
              <a:rPr lang="en-US" altLang="en-US" sz="1275">
                <a:sym typeface="Symbol" pitchFamily="2" charset="2"/>
              </a:rPr>
              <a:t>and </a:t>
            </a:r>
            <a:r>
              <a:rPr lang="en-US" altLang="en-US" sz="1275" i="1">
                <a:sym typeface="Symbol" pitchFamily="2" charset="2"/>
              </a:rPr>
              <a:t>t</a:t>
            </a:r>
            <a:r>
              <a:rPr lang="en-US" altLang="en-US" sz="1275" baseline="-25000">
                <a:sym typeface="Symbol" pitchFamily="2" charset="2"/>
              </a:rPr>
              <a:t>2</a:t>
            </a:r>
            <a:r>
              <a:rPr lang="en-US" altLang="en-US" sz="1275">
                <a:sym typeface="Symbol" pitchFamily="2" charset="2"/>
              </a:rPr>
              <a:t> of </a:t>
            </a:r>
            <a:r>
              <a:rPr lang="en-US" altLang="en-US" sz="1275" i="1">
                <a:sym typeface="Symbol" pitchFamily="2" charset="2"/>
              </a:rPr>
              <a:t>r</a:t>
            </a:r>
            <a:r>
              <a:rPr lang="en-US" altLang="en-US" sz="1275">
                <a:sym typeface="Symbol" pitchFamily="2" charset="2"/>
              </a:rPr>
              <a:t> agree on the attributes , they also agree on the attributes </a:t>
            </a:r>
            <a:r>
              <a:rPr lang="en-US" altLang="en-US" sz="1275" i="1">
                <a:sym typeface="Symbol" pitchFamily="2" charset="2"/>
              </a:rPr>
              <a:t>. </a:t>
            </a:r>
            <a:r>
              <a:rPr lang="en-US" altLang="en-US" sz="1275">
                <a:sym typeface="Symbol" pitchFamily="2" charset="2"/>
              </a:rPr>
              <a:t> That is, </a:t>
            </a:r>
            <a:endParaRPr lang="en-US" altLang="en-US" sz="675">
              <a:sym typeface="Symbol" pitchFamily="2" charset="2"/>
            </a:endParaRPr>
          </a:p>
          <a:p>
            <a:pPr>
              <a:lnSpc>
                <a:spcPct val="90000"/>
              </a:lnSpc>
              <a:buNone/>
              <a:tabLst>
                <a:tab pos="2188369" algn="ctr"/>
              </a:tabLst>
            </a:pPr>
            <a:endParaRPr lang="en-US" altLang="en-US" sz="675">
              <a:sym typeface="Symbol" pitchFamily="2" charset="2"/>
            </a:endParaRPr>
          </a:p>
          <a:p>
            <a:pPr>
              <a:lnSpc>
                <a:spcPct val="90000"/>
              </a:lnSpc>
              <a:buNone/>
              <a:tabLst>
                <a:tab pos="2188369" algn="ctr"/>
              </a:tabLst>
            </a:pPr>
            <a:r>
              <a:rPr lang="en-US" altLang="en-US" sz="1275" i="1">
                <a:sym typeface="Symbol" pitchFamily="2" charset="2"/>
              </a:rPr>
              <a:t>		 t</a:t>
            </a:r>
            <a:r>
              <a:rPr lang="en-US" altLang="en-US" sz="1275" baseline="-25000">
                <a:sym typeface="Symbol" pitchFamily="2" charset="2"/>
              </a:rPr>
              <a:t>1</a:t>
            </a:r>
            <a:r>
              <a:rPr lang="en-US" altLang="en-US" sz="1275">
                <a:sym typeface="Symbol" pitchFamily="2" charset="2"/>
              </a:rPr>
              <a:t>[] = </a:t>
            </a:r>
            <a:r>
              <a:rPr lang="en-US" altLang="en-US" sz="1275" i="1">
                <a:sym typeface="Symbol" pitchFamily="2" charset="2"/>
              </a:rPr>
              <a:t>t</a:t>
            </a:r>
            <a:r>
              <a:rPr lang="en-US" altLang="en-US" sz="1275" baseline="-25000">
                <a:sym typeface="Symbol" pitchFamily="2" charset="2"/>
              </a:rPr>
              <a:t>2 </a:t>
            </a:r>
            <a:r>
              <a:rPr lang="en-US" altLang="en-US" sz="1275">
                <a:sym typeface="Symbol" pitchFamily="2" charset="2"/>
              </a:rPr>
              <a:t>[]      </a:t>
            </a:r>
            <a:r>
              <a:rPr lang="en-US" altLang="en-US" sz="1275" i="1">
                <a:sym typeface="Symbol" pitchFamily="2" charset="2"/>
              </a:rPr>
              <a:t>t</a:t>
            </a:r>
            <a:r>
              <a:rPr lang="en-US" altLang="en-US" sz="1275" baseline="-25000">
                <a:sym typeface="Symbol" pitchFamily="2" charset="2"/>
              </a:rPr>
              <a:t>1</a:t>
            </a:r>
            <a:r>
              <a:rPr lang="en-US" altLang="en-US" sz="1275">
                <a:sym typeface="Symbol" pitchFamily="2" charset="2"/>
              </a:rPr>
              <a:t>[</a:t>
            </a:r>
            <a:r>
              <a:rPr lang="en-US" altLang="en-US" sz="1275" i="1">
                <a:sym typeface="Symbol" pitchFamily="2" charset="2"/>
              </a:rPr>
              <a:t> </a:t>
            </a:r>
            <a:r>
              <a:rPr lang="en-US" altLang="en-US" sz="1275">
                <a:sym typeface="Symbol" pitchFamily="2" charset="2"/>
              </a:rPr>
              <a:t>]  = </a:t>
            </a:r>
            <a:r>
              <a:rPr lang="en-US" altLang="en-US" sz="1275" i="1">
                <a:sym typeface="Symbol" pitchFamily="2" charset="2"/>
              </a:rPr>
              <a:t>t</a:t>
            </a:r>
            <a:r>
              <a:rPr lang="en-US" altLang="en-US" sz="1275" baseline="-25000">
                <a:sym typeface="Symbol" pitchFamily="2" charset="2"/>
              </a:rPr>
              <a:t>2 </a:t>
            </a:r>
            <a:r>
              <a:rPr lang="en-US" altLang="en-US" sz="1275">
                <a:sym typeface="Symbol" pitchFamily="2" charset="2"/>
              </a:rPr>
              <a:t>[</a:t>
            </a:r>
            <a:r>
              <a:rPr lang="en-US" altLang="en-US" sz="1275" i="1">
                <a:sym typeface="Symbol" pitchFamily="2" charset="2"/>
              </a:rPr>
              <a:t> </a:t>
            </a:r>
            <a:r>
              <a:rPr lang="en-US" altLang="en-US" sz="1275">
                <a:sym typeface="Symbol" pitchFamily="2" charset="2"/>
              </a:rPr>
              <a:t>] </a:t>
            </a:r>
            <a:endParaRPr lang="en-US" altLang="en-US" sz="675">
              <a:sym typeface="Symbol" pitchFamily="2" charset="2"/>
            </a:endParaRPr>
          </a:p>
          <a:p>
            <a:pPr>
              <a:lnSpc>
                <a:spcPct val="90000"/>
              </a:lnSpc>
              <a:buNone/>
              <a:tabLst>
                <a:tab pos="2188369" algn="ctr"/>
              </a:tabLst>
            </a:pPr>
            <a:endParaRPr lang="en-US" altLang="en-US" sz="675">
              <a:sym typeface="Symbol" pitchFamily="2" charset="2"/>
            </a:endParaRPr>
          </a:p>
          <a:p>
            <a:pPr>
              <a:lnSpc>
                <a:spcPct val="90000"/>
              </a:lnSpc>
              <a:tabLst>
                <a:tab pos="2188369" algn="ctr"/>
              </a:tabLst>
            </a:pPr>
            <a:r>
              <a:rPr lang="en-US" altLang="en-US" sz="1275"/>
              <a:t>Example:  Consider </a:t>
            </a:r>
            <a:r>
              <a:rPr lang="en-US" altLang="en-US" sz="1275" i="1"/>
              <a:t>r</a:t>
            </a:r>
            <a:r>
              <a:rPr lang="en-US" altLang="en-US" sz="1275"/>
              <a:t>(A</a:t>
            </a:r>
            <a:r>
              <a:rPr lang="en-US" altLang="en-US" sz="1275" i="1"/>
              <a:t>,B </a:t>
            </a:r>
            <a:r>
              <a:rPr lang="en-US" altLang="en-US" sz="1275"/>
              <a:t>) with the following instance of </a:t>
            </a:r>
            <a:r>
              <a:rPr lang="en-US" altLang="en-US" sz="1275" i="1"/>
              <a:t>r.</a:t>
            </a:r>
            <a:endParaRPr lang="en-US" altLang="en-US" sz="1275"/>
          </a:p>
          <a:p>
            <a:pPr>
              <a:lnSpc>
                <a:spcPct val="90000"/>
              </a:lnSpc>
              <a:tabLst>
                <a:tab pos="2188369" algn="ctr"/>
              </a:tabLst>
            </a:pPr>
            <a:endParaRPr lang="en-US" altLang="en-US" sz="1275"/>
          </a:p>
          <a:p>
            <a:pPr>
              <a:lnSpc>
                <a:spcPct val="90000"/>
              </a:lnSpc>
              <a:tabLst>
                <a:tab pos="2188369" algn="ctr"/>
              </a:tabLst>
            </a:pPr>
            <a:endParaRPr lang="en-US" altLang="en-US" sz="1275"/>
          </a:p>
          <a:p>
            <a:pPr>
              <a:lnSpc>
                <a:spcPct val="90000"/>
              </a:lnSpc>
              <a:buNone/>
              <a:tabLst>
                <a:tab pos="2188369" algn="ctr"/>
              </a:tabLst>
            </a:pPr>
            <a:endParaRPr lang="en-US" altLang="en-US" sz="1275"/>
          </a:p>
          <a:p>
            <a:pPr>
              <a:lnSpc>
                <a:spcPct val="90000"/>
              </a:lnSpc>
              <a:buNone/>
              <a:tabLst>
                <a:tab pos="2188369" algn="ctr"/>
              </a:tabLst>
            </a:pPr>
            <a:endParaRPr lang="en-US" altLang="en-US" sz="1275"/>
          </a:p>
          <a:p>
            <a:pPr>
              <a:lnSpc>
                <a:spcPct val="90000"/>
              </a:lnSpc>
              <a:tabLst>
                <a:tab pos="2188369" algn="ctr"/>
              </a:tabLst>
            </a:pPr>
            <a:r>
              <a:rPr lang="en-US" altLang="en-US" sz="1275"/>
              <a:t>On this instance, </a:t>
            </a:r>
            <a:r>
              <a:rPr lang="en-US" altLang="en-US" sz="1275" i="1"/>
              <a:t>B</a:t>
            </a:r>
            <a:r>
              <a:rPr lang="en-US" altLang="en-US" sz="1275"/>
              <a:t> </a:t>
            </a:r>
            <a:r>
              <a:rPr lang="en-US" altLang="en-US" sz="1275">
                <a:sym typeface="Symbol" pitchFamily="2" charset="2"/>
              </a:rPr>
              <a:t></a:t>
            </a:r>
            <a:r>
              <a:rPr lang="en-US" altLang="en-US" sz="1275"/>
              <a:t> </a:t>
            </a:r>
            <a:r>
              <a:rPr lang="en-US" altLang="en-US" sz="1275" i="1"/>
              <a:t>A</a:t>
            </a:r>
            <a:r>
              <a:rPr lang="en-US" altLang="en-US" sz="1275"/>
              <a:t> hold;  </a:t>
            </a:r>
            <a:r>
              <a:rPr lang="en-US" altLang="en-US" sz="1275" i="1"/>
              <a:t>A</a:t>
            </a:r>
            <a:r>
              <a:rPr lang="en-US" altLang="en-US" sz="1275"/>
              <a:t> </a:t>
            </a:r>
            <a:r>
              <a:rPr lang="en-US" altLang="en-US" sz="1275">
                <a:sym typeface="Symbol" pitchFamily="2" charset="2"/>
              </a:rPr>
              <a:t></a:t>
            </a:r>
            <a:r>
              <a:rPr lang="en-US" altLang="en-US" sz="1275">
                <a:sym typeface="Monotype Sorts" pitchFamily="2" charset="2"/>
              </a:rPr>
              <a:t> </a:t>
            </a:r>
            <a:r>
              <a:rPr lang="en-US" altLang="en-US" sz="1275" i="1"/>
              <a:t>B</a:t>
            </a:r>
            <a:r>
              <a:rPr lang="en-US" altLang="en-US" sz="1275"/>
              <a:t> does </a:t>
            </a:r>
            <a:r>
              <a:rPr lang="en-US" altLang="en-US" sz="1275" b="1"/>
              <a:t>NOT</a:t>
            </a:r>
            <a:r>
              <a:rPr lang="en-US" altLang="en-US" sz="1275"/>
              <a:t> hold, </a:t>
            </a:r>
          </a:p>
          <a:p>
            <a:pPr>
              <a:lnSpc>
                <a:spcPct val="90000"/>
              </a:lnSpc>
              <a:tabLst>
                <a:tab pos="2188369" algn="ctr"/>
              </a:tabLst>
            </a:pPr>
            <a:endParaRPr lang="en-US" altLang="en-US" i="1">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indent="-342900" defTabSz="685800" eaLnBrk="0" hangingPunct="0">
              <a:spcBef>
                <a:spcPct val="0"/>
              </a:spcBef>
              <a:buClrTx/>
              <a:buSzTx/>
              <a:buFontTx/>
              <a:buAutoNum type="arabicPlain"/>
            </a:pPr>
            <a:r>
              <a:rPr kumimoji="0" lang="en-US" altLang="en-US" sz="1350">
                <a:solidFill>
                  <a:srgbClr val="000000"/>
                </a:solidFill>
              </a:rPr>
              <a:t>4</a:t>
            </a:r>
          </a:p>
          <a:p>
            <a:pPr marL="342900" indent="-342900" defTabSz="685800" eaLnBrk="0" hangingPunct="0">
              <a:spcBef>
                <a:spcPct val="0"/>
              </a:spcBef>
              <a:buClrTx/>
              <a:buSzTx/>
              <a:buNone/>
            </a:pPr>
            <a:r>
              <a:rPr kumimoji="0" lang="en-US" altLang="en-US" sz="1350">
                <a:solidFill>
                  <a:srgbClr val="000000"/>
                </a:solidFill>
              </a:rPr>
              <a:t>1     5</a:t>
            </a:r>
          </a:p>
          <a:p>
            <a:pPr marL="342900" indent="-342900" defTabSz="685800" eaLnBrk="0" hangingPunct="0">
              <a:spcBef>
                <a:spcPct val="0"/>
              </a:spcBef>
              <a:buClrTx/>
              <a:buSzTx/>
              <a:buNone/>
            </a:pPr>
            <a:r>
              <a:rPr kumimoji="0" lang="en-US" altLang="en-US" sz="1350">
                <a:solidFill>
                  <a:srgbClr val="000000"/>
                </a:solidFill>
              </a:rPr>
              <a:t>3     7</a:t>
            </a:r>
          </a:p>
        </p:txBody>
      </p:sp>
    </p:spTree>
    <p:extLst>
      <p:ext uri="{BB962C8B-B14F-4D97-AF65-F5344CB8AC3E}">
        <p14:creationId xmlns:p14="http://schemas.microsoft.com/office/powerpoint/2010/main" val="272345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defTabSz="685800" eaLnBrk="0" hangingPunct="0">
              <a:defRPr/>
            </a:pPr>
            <a:r>
              <a:rPr lang="en-US" sz="1350" dirty="0">
                <a:solidFill>
                  <a:srgbClr val="FF0000"/>
                </a:solidFill>
                <a:latin typeface="Helvetica" pitchFamily="2" charset="0"/>
                <a:ea typeface="ＭＳ Ｐゴシック" panose="020B0600070205080204" pitchFamily="34" charset="-128"/>
              </a:rPr>
              <a:t>DFF Note:</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rPr>
              <a:t>In the current data: ID </a:t>
            </a:r>
            <a:r>
              <a:rPr lang="en-US" sz="1350" dirty="0">
                <a:solidFill>
                  <a:srgbClr val="FF0000"/>
                </a:solidFill>
                <a:latin typeface="Helvetica" pitchFamily="2" charset="0"/>
                <a:ea typeface="ＭＳ Ｐゴシック" panose="020B0600070205080204" pitchFamily="34" charset="-128"/>
                <a:sym typeface="Wingdings" pitchFamily="2" charset="2"/>
              </a:rPr>
              <a:t> </a:t>
            </a:r>
            <a:r>
              <a:rPr lang="en-US" sz="1350" dirty="0" err="1">
                <a:solidFill>
                  <a:srgbClr val="FF0000"/>
                </a:solidFill>
                <a:latin typeface="Helvetica" pitchFamily="2" charset="0"/>
                <a:ea typeface="ＭＳ Ｐゴシック" panose="020B0600070205080204" pitchFamily="34" charset="-128"/>
                <a:sym typeface="Wingdings" pitchFamily="2" charset="2"/>
              </a:rPr>
              <a:t>dept_name</a:t>
            </a:r>
            <a:r>
              <a:rPr lang="en-US" sz="1350" dirty="0">
                <a:solidFill>
                  <a:srgbClr val="FF0000"/>
                </a:solidFill>
                <a:latin typeface="Helvetica" pitchFamily="2" charset="0"/>
                <a:ea typeface="ＭＳ Ｐゴシック" panose="020B0600070205080204" pitchFamily="34" charset="-128"/>
                <a:sym typeface="Wingdings" pitchFamily="2" charset="2"/>
              </a:rPr>
              <a:t>  building</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sym typeface="Wingdings" pitchFamily="2" charset="2"/>
              </a:rPr>
              <a:t>But</a:t>
            </a:r>
          </a:p>
          <a:p>
            <a:pPr marL="214313" indent="-214313" defTabSz="685800" eaLnBrk="0" hangingPunct="0">
              <a:buFont typeface="Arial" panose="020B0604020202020204" pitchFamily="34" charset="0"/>
              <a:buChar char="•"/>
              <a:defRPr/>
            </a:pPr>
            <a:r>
              <a:rPr lang="en-US" sz="1350" dirty="0">
                <a:solidFill>
                  <a:srgbClr val="FF0000"/>
                </a:solidFill>
                <a:latin typeface="Helvetica" pitchFamily="2" charset="0"/>
                <a:ea typeface="ＭＳ Ｐゴシック" panose="020B0600070205080204" pitchFamily="34" charset="-128"/>
                <a:sym typeface="Wingdings" pitchFamily="2" charset="2"/>
              </a:rPr>
              <a:t>In the schema, </a:t>
            </a:r>
            <a:r>
              <a:rPr lang="en-US" sz="1350" dirty="0" err="1">
                <a:solidFill>
                  <a:srgbClr val="FF0000"/>
                </a:solidFill>
                <a:latin typeface="Helvetica" pitchFamily="2" charset="0"/>
                <a:ea typeface="ＭＳ Ｐゴシック" panose="020B0600070205080204" pitchFamily="34" charset="-128"/>
                <a:sym typeface="Wingdings" pitchFamily="2" charset="2"/>
              </a:rPr>
              <a:t>dept_name</a:t>
            </a:r>
            <a:r>
              <a:rPr lang="en-US" sz="1350" dirty="0">
                <a:solidFill>
                  <a:srgbClr val="FF0000"/>
                </a:solidFill>
                <a:latin typeface="Helvetica" pitchFamily="2" charset="0"/>
                <a:ea typeface="ＭＳ Ｐゴシック" panose="020B0600070205080204" pitchFamily="34" charset="-128"/>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a:t>A relation schema </a:t>
            </a:r>
            <a:r>
              <a:rPr lang="en-US" altLang="en-US" sz="1275" i="1"/>
              <a:t>R</a:t>
            </a:r>
            <a:r>
              <a:rPr lang="en-US" altLang="en-US" sz="1275"/>
              <a:t> is in BCNF with respect to a set </a:t>
            </a:r>
            <a:r>
              <a:rPr lang="en-US" altLang="en-US" sz="1275" i="1"/>
              <a:t>F</a:t>
            </a:r>
            <a:r>
              <a:rPr lang="en-US" altLang="en-US" sz="1275"/>
              <a:t> of functional  dependencies if for all functional dependencies in </a:t>
            </a:r>
            <a:r>
              <a:rPr lang="en-US" altLang="en-US" sz="1275" i="1"/>
              <a:t>F</a:t>
            </a:r>
            <a:r>
              <a:rPr lang="en-US" altLang="en-US" sz="1275" baseline="30000"/>
              <a:t>+</a:t>
            </a:r>
            <a:r>
              <a:rPr lang="en-US" altLang="en-US" sz="1275"/>
              <a:t> of the form </a:t>
            </a:r>
          </a:p>
          <a:p>
            <a:pPr>
              <a:buFont typeface="Monotype Sorts" pitchFamily="2" charset="2"/>
              <a:buNone/>
            </a:pPr>
            <a:r>
              <a:rPr lang="en-US" altLang="en-US" sz="1275">
                <a:sym typeface="Symbol" pitchFamily="2" charset="2"/>
              </a:rPr>
              <a:t>                 </a:t>
            </a:r>
            <a:r>
              <a:rPr lang="en-US" altLang="en-US" sz="1275">
                <a:sym typeface="Greek Symbols"/>
              </a:rPr>
              <a:t> </a:t>
            </a:r>
            <a:r>
              <a:rPr lang="en-US" altLang="en-US" sz="1275">
                <a:sym typeface="Symbol" pitchFamily="2" charset="2"/>
              </a:rPr>
              <a:t></a:t>
            </a:r>
            <a:r>
              <a:rPr lang="en-US" altLang="en-US" sz="1275">
                <a:sym typeface="Monotype Sorts" pitchFamily="2" charset="2"/>
              </a:rPr>
              <a:t> </a:t>
            </a:r>
            <a:r>
              <a:rPr lang="en-US" altLang="en-US" sz="1275" i="1">
                <a:sym typeface="Symbol" pitchFamily="2" charset="2"/>
              </a:rPr>
              <a:t></a:t>
            </a:r>
            <a:endParaRPr lang="en-US" altLang="en-US" sz="1275" i="1">
              <a:sym typeface="Greek Symbols"/>
            </a:endParaRPr>
          </a:p>
          <a:p>
            <a:pPr>
              <a:buFont typeface="Monotype Sorts" pitchFamily="2" charset="2"/>
              <a:buNone/>
            </a:pPr>
            <a:r>
              <a:rPr lang="en-US" altLang="en-US" sz="1275" i="1">
                <a:sym typeface="Greek Symbols"/>
              </a:rPr>
              <a:t>      </a:t>
            </a:r>
            <a:r>
              <a:rPr lang="en-US" altLang="en-US" sz="1275">
                <a:sym typeface="Greek Symbols"/>
              </a:rPr>
              <a:t>where </a:t>
            </a:r>
            <a:r>
              <a:rPr lang="en-US" altLang="en-US" sz="1275">
                <a:sym typeface="Symbol" pitchFamily="2" charset="2"/>
              </a:rPr>
              <a:t></a:t>
            </a:r>
            <a:r>
              <a:rPr lang="en-US" altLang="en-US" sz="1275">
                <a:sym typeface="Greek Symbols"/>
              </a:rPr>
              <a:t> </a:t>
            </a:r>
            <a:r>
              <a:rPr lang="en-US" altLang="en-US" sz="1275">
                <a:sym typeface="Symbol" pitchFamily="2" charset="2"/>
              </a:rPr>
              <a:t> </a:t>
            </a:r>
            <a:r>
              <a:rPr lang="en-US" altLang="en-US" sz="1275" i="1">
                <a:sym typeface="Symbol" pitchFamily="2" charset="2"/>
              </a:rPr>
              <a:t>R</a:t>
            </a:r>
            <a:r>
              <a:rPr lang="en-US" altLang="en-US" sz="1275">
                <a:sym typeface="Symbol" pitchFamily="2" charset="2"/>
              </a:rPr>
              <a:t> and </a:t>
            </a:r>
            <a:r>
              <a:rPr lang="en-US" altLang="en-US" sz="1275" i="1">
                <a:sym typeface="Symbol" pitchFamily="2" charset="2"/>
              </a:rPr>
              <a:t></a:t>
            </a:r>
            <a:r>
              <a:rPr lang="en-US" altLang="en-US" sz="1275">
                <a:sym typeface="Greek Symbols"/>
              </a:rPr>
              <a:t> </a:t>
            </a:r>
            <a:r>
              <a:rPr lang="en-US" altLang="en-US" sz="1275">
                <a:sym typeface="Symbol" pitchFamily="2" charset="2"/>
              </a:rPr>
              <a:t> </a:t>
            </a:r>
            <a:r>
              <a:rPr lang="en-US" altLang="en-US" sz="1275" i="1">
                <a:sym typeface="Symbol" pitchFamily="2" charset="2"/>
              </a:rPr>
              <a:t>R</a:t>
            </a:r>
            <a:r>
              <a:rPr lang="en-US" altLang="en-US" sz="1275">
                <a:sym typeface="Symbol" pitchFamily="2" charset="2"/>
              </a:rPr>
              <a:t>,</a:t>
            </a:r>
            <a:r>
              <a:rPr lang="en-US" altLang="en-US" sz="1275" i="1">
                <a:sym typeface="Symbol" pitchFamily="2" charset="2"/>
              </a:rPr>
              <a:t> </a:t>
            </a:r>
            <a:r>
              <a:rPr lang="en-US" altLang="en-US" sz="1275">
                <a:sym typeface="Symbol" pitchFamily="2" charset="2"/>
              </a:rPr>
              <a:t>at least one of the following holds:</a:t>
            </a:r>
          </a:p>
          <a:p>
            <a:pPr lvl="1"/>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Greek Symbols"/>
              </a:rPr>
              <a:t>  </a:t>
            </a:r>
            <a:r>
              <a:rPr lang="en-US" altLang="en-US" sz="1275">
                <a:ea typeface="ＭＳ Ｐゴシック" panose="020B0600070205080204" pitchFamily="34" charset="-128"/>
                <a:sym typeface="Greek Symbols"/>
              </a:rPr>
              <a:t>is trivial (i.e., </a:t>
            </a:r>
            <a:r>
              <a:rPr lang="en-US" altLang="en-US" sz="1275" i="1">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Greek Symbols"/>
              </a:rPr>
              <a:t>)</a:t>
            </a:r>
          </a:p>
          <a:p>
            <a:pPr lvl="1"/>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is a superkey for </a:t>
            </a:r>
            <a:r>
              <a:rPr lang="en-US" altLang="en-US" sz="1275" i="1">
                <a:ea typeface="ＭＳ Ｐゴシック" panose="020B0600070205080204" pitchFamily="34" charset="-128"/>
                <a:sym typeface="Greek Symbols"/>
              </a:rPr>
              <a:t>R</a:t>
            </a:r>
          </a:p>
          <a:p>
            <a:endParaRPr lang="en-US" altLang="en-US" sz="1500" i="1">
              <a:sym typeface="Greek Symbols"/>
            </a:endParaRPr>
          </a:p>
          <a:p>
            <a:endParaRPr lang="en-US" altLang="en-US" sz="150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defTabSz="685800" eaLnBrk="0" hangingPunct="0">
              <a:defRPr/>
            </a:pPr>
            <a:r>
              <a:rPr lang="en-US" sz="1200" dirty="0">
                <a:solidFill>
                  <a:srgbClr val="FF0000"/>
                </a:solidFill>
                <a:latin typeface="Helvetica" pitchFamily="2" charset="0"/>
                <a:ea typeface="ＭＳ Ｐゴシック" panose="020B0600070205080204" pitchFamily="34" charset="-128"/>
              </a:rPr>
              <a:t>DFF Note:</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The theoretical treatment is no conveying the practical intent.</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If α is α </a:t>
            </a:r>
            <a:r>
              <a:rPr lang="en-US" sz="1200" dirty="0" err="1">
                <a:solidFill>
                  <a:srgbClr val="FF0000"/>
                </a:solidFill>
                <a:latin typeface="Helvetica" pitchFamily="2" charset="0"/>
                <a:ea typeface="ＭＳ Ｐゴシック" panose="020B0600070205080204" pitchFamily="34" charset="-128"/>
              </a:rPr>
              <a:t>superkey</a:t>
            </a:r>
            <a:r>
              <a:rPr lang="en-US" sz="1200" dirty="0">
                <a:solidFill>
                  <a:srgbClr val="FF0000"/>
                </a:solidFill>
                <a:latin typeface="Helvetica" pitchFamily="2" charset="0"/>
                <a:ea typeface="ＭＳ Ｐゴシック" panose="020B0600070205080204" pitchFamily="34" charset="-128"/>
              </a:rPr>
              <a:t>, I can set a primary key/unique constraint on α.</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a:t>Let  R be a schema </a:t>
            </a:r>
            <a:r>
              <a:rPr lang="en-US" altLang="en-US" sz="1275" i="1"/>
              <a:t>R  </a:t>
            </a:r>
            <a:r>
              <a:rPr lang="en-US" altLang="en-US" sz="1275"/>
              <a:t>that is not in BCNF.  Let </a:t>
            </a:r>
            <a:r>
              <a:rPr lang="en-US" altLang="en-US" sz="1275">
                <a:sym typeface="Symbol" pitchFamily="2" charset="2"/>
              </a:rPr>
              <a:t></a:t>
            </a:r>
            <a:r>
              <a:rPr lang="en-US" altLang="en-US" sz="1275">
                <a:sym typeface="Greek Symbols"/>
              </a:rPr>
              <a:t> </a:t>
            </a:r>
            <a:r>
              <a:rPr kumimoji="0" lang="en-US" altLang="en-US" sz="1275">
                <a:sym typeface="Symbol" pitchFamily="2" charset="2"/>
              </a:rPr>
              <a:t></a:t>
            </a:r>
            <a:r>
              <a:rPr lang="en-US" altLang="en-US" sz="1275" i="1">
                <a:sym typeface="Symbol" pitchFamily="2" charset="2"/>
              </a:rPr>
              <a:t></a:t>
            </a:r>
            <a:r>
              <a:rPr lang="en-US" altLang="en-US" sz="1275" i="1">
                <a:sym typeface="Greek Symbols"/>
              </a:rPr>
              <a:t>   </a:t>
            </a:r>
            <a:r>
              <a:rPr lang="en-US" altLang="en-US" sz="1275">
                <a:sym typeface="Greek Symbols"/>
              </a:rPr>
              <a:t>be the FD that </a:t>
            </a:r>
            <a:r>
              <a:rPr lang="en-US" altLang="en-US" sz="1275"/>
              <a:t>causes a violation of BCNF.</a:t>
            </a:r>
          </a:p>
          <a:p>
            <a:pPr>
              <a:lnSpc>
                <a:spcPct val="90000"/>
              </a:lnSpc>
            </a:pPr>
            <a:r>
              <a:rPr lang="en-US" altLang="en-US" sz="1275"/>
              <a:t>We decompose </a:t>
            </a:r>
            <a:r>
              <a:rPr lang="en-US" altLang="en-US" sz="1275" i="1"/>
              <a:t>R</a:t>
            </a:r>
            <a:r>
              <a:rPr lang="en-US" altLang="en-US" sz="1275"/>
              <a:t> into:</a:t>
            </a:r>
          </a:p>
          <a:p>
            <a:pPr lvl="1">
              <a:lnSpc>
                <a:spcPct val="90000"/>
              </a:lnSpc>
              <a:buFont typeface="Times" pitchFamily="2" charset="0"/>
              <a:buChar char="•"/>
            </a:pPr>
            <a:r>
              <a:rPr lang="en-US" altLang="en-US" sz="1275">
                <a:ea typeface="ＭＳ Ｐゴシック" panose="020B0600070205080204" pitchFamily="34" charset="-128"/>
              </a:rPr>
              <a:t>(</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U </a:t>
            </a:r>
            <a:r>
              <a:rPr lang="en-US" altLang="en-US" sz="1275">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Symbol" pitchFamily="2" charset="2"/>
              </a:rPr>
              <a:t>)</a:t>
            </a:r>
            <a:endParaRPr lang="en-US" altLang="en-US" sz="1275">
              <a:ea typeface="ＭＳ Ｐゴシック" panose="020B0600070205080204" pitchFamily="34" charset="-128"/>
            </a:endParaRPr>
          </a:p>
          <a:p>
            <a:pPr lvl="1">
              <a:lnSpc>
                <a:spcPct val="90000"/>
              </a:lnSpc>
              <a:buFont typeface="Times" pitchFamily="2" charset="0"/>
              <a:buChar char="•"/>
            </a:pPr>
            <a:r>
              <a:rPr lang="en-US" altLang="en-US" sz="1275">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 ( </a:t>
            </a:r>
            <a:r>
              <a:rPr lang="en-US" altLang="en-US" sz="1275" i="1">
                <a:ea typeface="ＭＳ Ｐゴシック" panose="020B0600070205080204" pitchFamily="34" charset="-128"/>
                <a:sym typeface="Symbol" pitchFamily="2" charset="2"/>
              </a:rPr>
              <a:t> - </a:t>
            </a:r>
            <a:r>
              <a:rPr lang="en-US" altLang="en-US" sz="1275">
                <a:ea typeface="ＭＳ Ｐゴシック" panose="020B0600070205080204" pitchFamily="34" charset="-128"/>
                <a:sym typeface="Symbol" pitchFamily="2" charset="2"/>
              </a:rPr>
              <a:t> ) )</a:t>
            </a:r>
            <a:endParaRPr lang="en-US" altLang="en-US" sz="1275">
              <a:ea typeface="ＭＳ Ｐゴシック" panose="020B0600070205080204" pitchFamily="34" charset="-128"/>
            </a:endParaRPr>
          </a:p>
          <a:p>
            <a:pPr>
              <a:lnSpc>
                <a:spcPct val="90000"/>
              </a:lnSpc>
            </a:pPr>
            <a:r>
              <a:rPr lang="en-US" altLang="en-US" sz="1275"/>
              <a:t>In our example of </a:t>
            </a:r>
            <a:r>
              <a:rPr lang="en-US" altLang="en-US" sz="1275" i="1"/>
              <a:t>in_dep</a:t>
            </a:r>
            <a:r>
              <a:rPr lang="en-US" altLang="en-US" sz="1275"/>
              <a:t>, </a:t>
            </a:r>
          </a:p>
          <a:p>
            <a:pPr lvl="1">
              <a:lnSpc>
                <a:spcPct val="90000"/>
              </a:lnSpc>
            </a:pP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dept_name</a:t>
            </a:r>
            <a:endParaRPr lang="en-US" altLang="en-US" sz="1275">
              <a:ea typeface="ＭＳ Ｐゴシック" panose="020B0600070205080204" pitchFamily="34" charset="-128"/>
              <a:sym typeface="Symbol" pitchFamily="2" charset="2"/>
            </a:endParaRPr>
          </a:p>
          <a:p>
            <a:pPr lvl="1">
              <a:lnSpc>
                <a:spcPct val="90000"/>
              </a:lnSpc>
            </a:pPr>
            <a:r>
              <a:rPr lang="en-US" altLang="en-US" sz="1275" i="1">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a:ea typeface="ＭＳ Ｐゴシック" panose="020B0600070205080204" pitchFamily="34" charset="-128"/>
              </a:rPr>
              <a:t>and </a:t>
            </a:r>
            <a:r>
              <a:rPr lang="en-US" altLang="en-US" sz="1275" i="1">
                <a:ea typeface="ＭＳ Ｐゴシック" panose="020B0600070205080204" pitchFamily="34" charset="-128"/>
              </a:rPr>
              <a:t>in_dep </a:t>
            </a:r>
            <a:r>
              <a:rPr lang="en-US" altLang="en-US" sz="1275">
                <a:ea typeface="ＭＳ Ｐゴシック" panose="020B0600070205080204" pitchFamily="34" charset="-128"/>
              </a:rPr>
              <a:t>is replaced by</a:t>
            </a:r>
          </a:p>
          <a:p>
            <a:pPr lvl="1">
              <a:lnSpc>
                <a:spcPct val="90000"/>
              </a:lnSpc>
            </a:pP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U </a:t>
            </a:r>
            <a:r>
              <a:rPr lang="en-US" altLang="en-US" sz="1275">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Symbol" pitchFamily="2" charset="2"/>
              </a:rPr>
              <a:t>) = ( </a:t>
            </a:r>
            <a:r>
              <a:rPr lang="en-US" altLang="en-US" sz="1275" i="1">
                <a:ea typeface="ＭＳ Ｐゴシック" panose="020B0600070205080204" pitchFamily="34" charset="-128"/>
                <a:sym typeface="Symbol" pitchFamily="2" charset="2"/>
              </a:rPr>
              <a:t>dept_name, building, budget</a:t>
            </a:r>
            <a:r>
              <a:rPr lang="en-US" altLang="en-US" sz="1275">
                <a:ea typeface="ＭＳ Ｐゴシック" panose="020B0600070205080204" pitchFamily="34" charset="-128"/>
                <a:sym typeface="Symbol" pitchFamily="2" charset="2"/>
              </a:rPr>
              <a:t> )</a:t>
            </a:r>
          </a:p>
          <a:p>
            <a:pPr lvl="1">
              <a:lnSpc>
                <a:spcPct val="90000"/>
              </a:lnSpc>
            </a:pPr>
            <a:r>
              <a:rPr lang="en-US" altLang="en-US" sz="1275">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 ( </a:t>
            </a:r>
            <a:r>
              <a:rPr lang="en-US" altLang="en-US" sz="1275" i="1">
                <a:ea typeface="ＭＳ Ｐゴシック" panose="020B0600070205080204" pitchFamily="34" charset="-128"/>
                <a:sym typeface="Symbol" pitchFamily="2" charset="2"/>
              </a:rPr>
              <a:t> - </a:t>
            </a:r>
            <a:r>
              <a:rPr lang="en-US" altLang="en-US" sz="1275">
                <a:ea typeface="ＭＳ Ｐゴシック" panose="020B0600070205080204" pitchFamily="34" charset="-128"/>
                <a:sym typeface="Symbol" pitchFamily="2" charset="2"/>
              </a:rPr>
              <a:t> ) ) = ( </a:t>
            </a:r>
            <a:r>
              <a:rPr lang="en-US" altLang="en-US" sz="1275" i="1">
                <a:ea typeface="ＭＳ Ｐゴシック" panose="020B0600070205080204" pitchFamily="34" charset="-128"/>
                <a:sym typeface="Symbol" pitchFamily="2" charset="2"/>
              </a:rPr>
              <a:t>ID, name, dept_name, salary</a:t>
            </a:r>
            <a:r>
              <a:rPr lang="en-US" altLang="en-US" sz="1275">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defTabSz="685800" eaLnBrk="0" hangingPunct="0">
              <a:defRPr/>
            </a:pPr>
            <a:r>
              <a:rPr lang="en-US" sz="1200" dirty="0">
                <a:solidFill>
                  <a:srgbClr val="FF0000"/>
                </a:solidFill>
                <a:latin typeface="Helvetica" pitchFamily="2" charset="0"/>
                <a:ea typeface="ＭＳ Ｐゴシック" panose="020B0600070205080204" pitchFamily="34" charset="-128"/>
              </a:rPr>
              <a:t>DFF Note – again this is baffling</a:t>
            </a:r>
          </a:p>
          <a:p>
            <a:pPr marL="214313" indent="-214313" defTabSz="685800" eaLnBrk="0" hangingPunct="0">
              <a:buFont typeface="Arial" panose="020B0604020202020204" pitchFamily="34" charset="0"/>
              <a:buChar char="•"/>
              <a:defRPr/>
            </a:pPr>
            <a:r>
              <a:rPr lang="en-US" sz="1200" dirty="0">
                <a:solidFill>
                  <a:srgbClr val="FF0000"/>
                </a:solidFill>
                <a:latin typeface="Helvetica" pitchFamily="2" charset="0"/>
                <a:ea typeface="ＭＳ Ｐゴシック" panose="020B0600070205080204" pitchFamily="34" charset="-128"/>
              </a:rPr>
              <a:t>R = (id, </a:t>
            </a:r>
            <a:r>
              <a:rPr lang="en-US" sz="1200" dirty="0" err="1">
                <a:solidFill>
                  <a:srgbClr val="FF0000"/>
                </a:solidFill>
                <a:latin typeface="Helvetica" pitchFamily="2" charset="0"/>
                <a:ea typeface="ＭＳ Ｐゴシック" panose="020B0600070205080204" pitchFamily="34" charset="-128"/>
              </a:rPr>
              <a:t>name_last</a:t>
            </a:r>
            <a:r>
              <a:rPr lang="en-US" sz="1200" dirty="0">
                <a:solidFill>
                  <a:srgbClr val="FF0000"/>
                </a:solidFill>
                <a:latin typeface="Helvetica" pitchFamily="2" charset="0"/>
                <a:ea typeface="ＭＳ Ｐゴシック" panose="020B0600070205080204" pitchFamily="34" charset="-128"/>
              </a:rPr>
              <a:t>, </a:t>
            </a:r>
            <a:r>
              <a:rPr lang="en-US" sz="1200" dirty="0" err="1">
                <a:solidFill>
                  <a:srgbClr val="FF0000"/>
                </a:solidFill>
                <a:latin typeface="Helvetica" pitchFamily="2" charset="0"/>
                <a:ea typeface="ＭＳ Ｐゴシック" panose="020B0600070205080204" pitchFamily="34" charset="-128"/>
              </a:rPr>
              <a:t>name_first</a:t>
            </a:r>
            <a:r>
              <a:rPr lang="en-US" sz="1200" dirty="0">
                <a:solidFill>
                  <a:srgbClr val="FF0000"/>
                </a:solidFill>
                <a:latin typeface="Helvetica" pitchFamily="2" charset="0"/>
                <a:ea typeface="ＭＳ Ｐゴシック" panose="020B0600070205080204" pitchFamily="34" charset="-128"/>
              </a:rPr>
              <a:t>, street, city, state, </a:t>
            </a:r>
            <a:r>
              <a:rPr lang="en-US" sz="1200" dirty="0" err="1">
                <a:solidFill>
                  <a:srgbClr val="FF0000"/>
                </a:solidFill>
                <a:latin typeface="Helvetica" pitchFamily="2" charset="0"/>
                <a:ea typeface="ＭＳ Ｐゴシック" panose="020B0600070205080204" pitchFamily="34" charset="-128"/>
              </a:rPr>
              <a:t>zipcode</a:t>
            </a:r>
            <a:r>
              <a:rPr lang="en-US" sz="1200" dirty="0">
                <a:solidFill>
                  <a:srgbClr val="FF0000"/>
                </a:solidFill>
                <a:latin typeface="Helvetica" pitchFamily="2" charset="0"/>
                <a:ea typeface="ＭＳ Ｐゴシック" panose="020B0600070205080204" pitchFamily="34" charset="-128"/>
              </a:rPr>
              <a:t>)</a:t>
            </a:r>
          </a:p>
          <a:p>
            <a:pPr marL="214313" indent="-214313" defTabSz="685800" eaLnBrk="0" hangingPunct="0">
              <a:buFont typeface="Arial" panose="020B0604020202020204" pitchFamily="34" charset="0"/>
              <a:buChar char="•"/>
              <a:defRPr/>
            </a:pP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00" dirty="0">
                <a:solidFill>
                  <a:srgbClr val="FF0000"/>
                </a:solidFill>
                <a:latin typeface="Helvetica" pitchFamily="2" charset="0"/>
                <a:ea typeface="ＭＳ Ｐゴシック" panose="020B0600070205080204" pitchFamily="34" charset="-128"/>
                <a:sym typeface="Wingdings" pitchFamily="2" charset="2"/>
              </a:rPr>
              <a:t></a:t>
            </a:r>
            <a:r>
              <a:rPr lang="en-US" sz="1200" dirty="0">
                <a:solidFill>
                  <a:srgbClr val="FF0000"/>
                </a:solidFill>
                <a:latin typeface="Helvetica" pitchFamily="2" charset="0"/>
                <a:ea typeface="ＭＳ Ｐゴシック" panose="020B0600070205080204" pitchFamily="34" charset="-128"/>
                <a:sym typeface="Wingdings" pitchFamily="2" charset="2"/>
              </a:rPr>
              <a:t>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dirty="0">
                <a:solidFill>
                  <a:srgbClr val="FF0000"/>
                </a:solidFill>
                <a:latin typeface="Helvetica" pitchFamily="2" charset="0"/>
                <a:ea typeface="ＭＳ Ｐゴシック" panose="020B0600070205080204" pitchFamily="34" charset="-128"/>
                <a:sym typeface="Wingdings" pitchFamily="2" charset="2"/>
              </a:rPr>
              <a:t> means </a:t>
            </a:r>
            <a:r>
              <a:rPr lang="en-US" sz="1200" dirty="0" err="1">
                <a:solidFill>
                  <a:srgbClr val="FF0000"/>
                </a:solidFill>
                <a:latin typeface="Helvetica" pitchFamily="2" charset="0"/>
                <a:ea typeface="ＭＳ Ｐゴシック" panose="020B0600070205080204" pitchFamily="34" charset="-128"/>
              </a:rPr>
              <a:t>zipcode</a:t>
            </a:r>
            <a:r>
              <a:rPr lang="en-US" sz="1200" dirty="0">
                <a:solidFill>
                  <a:srgbClr val="FF0000"/>
                </a:solidFill>
                <a:latin typeface="Helvetica" pitchFamily="2" charset="0"/>
                <a:ea typeface="ＭＳ Ｐゴシック" panose="020B0600070205080204" pitchFamily="34" charset="-128"/>
              </a:rPr>
              <a:t> </a:t>
            </a:r>
            <a:r>
              <a:rPr lang="en-US" sz="1200" dirty="0">
                <a:solidFill>
                  <a:srgbClr val="FF0000"/>
                </a:solidFill>
                <a:latin typeface="Helvetica" pitchFamily="2" charset="0"/>
                <a:ea typeface="ＭＳ Ｐゴシック" panose="020B0600070205080204" pitchFamily="34" charset="-128"/>
                <a:sym typeface="Wingdings" pitchFamily="2" charset="2"/>
              </a:rPr>
              <a:t> (city, state) </a:t>
            </a:r>
          </a:p>
          <a:p>
            <a:pPr marL="214313" indent="-214313" defTabSz="685800" eaLnBrk="0" hangingPunct="0">
              <a:buFont typeface="Arial" panose="020B0604020202020204" pitchFamily="34" charset="0"/>
              <a:buChar char="•"/>
              <a:defRPr/>
            </a:pPr>
            <a:r>
              <a:rPr lang="en-US" altLang="en-US" sz="1200" dirty="0">
                <a:solidFill>
                  <a:srgbClr val="FF0000"/>
                </a:solidFill>
                <a:latin typeface="Helvetica" pitchFamily="2" charset="0"/>
                <a:ea typeface="ＭＳ Ｐゴシック" panose="020B0600070205080204" pitchFamily="34" charset="-128"/>
              </a:rPr>
              <a:t>(</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dirty="0">
                <a:solidFill>
                  <a:srgbClr val="FF0000"/>
                </a:solidFill>
                <a:latin typeface="Helvetica" pitchFamily="2" charset="0"/>
                <a:ea typeface="ＭＳ Ｐゴシック" panose="020B0600070205080204" pitchFamily="34" charset="-128"/>
                <a:sym typeface="Greek Symbols"/>
              </a:rPr>
              <a:t> U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a:t>
            </a:r>
            <a:r>
              <a:rPr lang="en-US" altLang="en-US" sz="1200" i="1"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00"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00" dirty="0">
                <a:solidFill>
                  <a:srgbClr val="FF0000"/>
                </a:solidFill>
                <a:latin typeface="Helvetica" pitchFamily="2" charset="0"/>
                <a:ea typeface="ＭＳ Ｐゴシック" panose="020B0600070205080204" pitchFamily="34" charset="-128"/>
                <a:sym typeface="Symbol" panose="05050102010706020507" pitchFamily="18" charset="2"/>
              </a:rPr>
              <a:t>, city, state), which we call Address</a:t>
            </a:r>
          </a:p>
          <a:p>
            <a:pPr marL="214313" indent="-214313" defTabSz="685800" eaLnBrk="0" hangingPunct="0">
              <a:buFont typeface="Arial" panose="020B0604020202020204" pitchFamily="34" charset="0"/>
              <a:buChar char="•"/>
              <a:defRPr/>
            </a:pPr>
            <a:r>
              <a:rPr lang="en-US" altLang="en-US" sz="1275" i="1" dirty="0">
                <a:solidFill>
                  <a:srgbClr val="FF0000"/>
                </a:solidFill>
                <a:latin typeface="Helvetica" pitchFamily="2" charset="0"/>
                <a:ea typeface="ＭＳ Ｐゴシック" panose="020B0600070205080204" pitchFamily="34" charset="-128"/>
              </a:rPr>
              <a:t>R</a:t>
            </a:r>
            <a:r>
              <a:rPr lang="en-US" altLang="en-US" sz="1275" dirty="0">
                <a:solidFill>
                  <a:srgbClr val="FF0000"/>
                </a:solidFill>
                <a:latin typeface="Helvetica" pitchFamily="2" charset="0"/>
                <a:ea typeface="ＭＳ Ｐゴシック" panose="020B0600070205080204" pitchFamily="34" charset="-128"/>
              </a:rPr>
              <a:t> - ( </a:t>
            </a:r>
            <a:r>
              <a:rPr lang="en-US" altLang="en-US" sz="1275" i="1"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 ). = R - </a:t>
            </a:r>
            <a:r>
              <a:rPr lang="en-US" altLang="en-US" sz="1275" i="1" dirty="0">
                <a:solidFill>
                  <a:srgbClr val="FF0000"/>
                </a:solidFill>
                <a:latin typeface="Helvetica" pitchFamily="2" charset="0"/>
                <a:ea typeface="ＭＳ Ｐゴシック" panose="020B0600070205080204" pitchFamily="34" charset="-128"/>
                <a:sym typeface="Symbol" panose="05050102010706020507" pitchFamily="18" charset="2"/>
              </a:rPr>
              <a:t> + </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 (id,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name_last</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name_first</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a:t>
            </a:r>
            <a:b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b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which we call Person</a:t>
            </a:r>
          </a:p>
          <a:p>
            <a:pPr marL="214313" indent="-214313" defTabSz="685800" eaLnBrk="0" hangingPunct="0">
              <a:buFont typeface="Arial" panose="020B0604020202020204" pitchFamily="34" charset="0"/>
              <a:buChar char="•"/>
              <a:defRPr/>
            </a:pP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Setting primary key ID in Address and </a:t>
            </a:r>
            <a:r>
              <a:rPr lang="en-US" altLang="en-US" sz="1275" dirty="0" err="1">
                <a:solidFill>
                  <a:srgbClr val="FF0000"/>
                </a:solidFill>
                <a:latin typeface="Helvetica" pitchFamily="2" charset="0"/>
                <a:ea typeface="ＭＳ Ｐゴシック" panose="020B0600070205080204" pitchFamily="34" charset="-128"/>
                <a:sym typeface="Symbol" panose="05050102010706020507" pitchFamily="18" charset="2"/>
              </a:rPr>
              <a:t>zipcode</a:t>
            </a:r>
            <a:r>
              <a:rPr lang="en-US" altLang="en-US" sz="1275" dirty="0">
                <a:solidFill>
                  <a:srgbClr val="FF0000"/>
                </a:solidFill>
                <a:latin typeface="Helvetica" pitchFamily="2" charset="0"/>
                <a:ea typeface="ＭＳ Ｐゴシック" panose="020B0600070205080204" pitchFamily="34" charset="-128"/>
                <a:sym typeface="Symbol" panose="05050102010706020507" pitchFamily="18" charset="2"/>
              </a:rPr>
              <a:t> on Address preserves the dependency and is lossless.</a:t>
            </a:r>
            <a:endParaRPr lang="en-US" altLang="en-US" sz="1275" dirty="0">
              <a:solidFill>
                <a:srgbClr val="FF0000"/>
              </a:solidFill>
              <a:latin typeface="Helvetica" pitchFamily="2" charset="0"/>
              <a:ea typeface="ＭＳ Ｐゴシック" panose="020B0600070205080204" pitchFamily="34" charset="-128"/>
            </a:endParaRPr>
          </a:p>
          <a:p>
            <a:pPr marL="214313" indent="-214313" defTabSz="685800" eaLnBrk="0" hangingPunct="0">
              <a:buFont typeface="Arial" panose="020B0604020202020204" pitchFamily="34" charset="0"/>
              <a:buChar char="•"/>
              <a:defRPr/>
            </a:pPr>
            <a:endParaRPr lang="en-US" sz="1200" dirty="0">
              <a:solidFill>
                <a:srgbClr val="FF0000"/>
              </a:solidFill>
              <a:latin typeface="Helvetica" pitchFamily="2" charset="0"/>
              <a:ea typeface="ＭＳ Ｐゴシック" panose="020B0600070205080204" pitchFamily="34" charset="-128"/>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This is an example only.</a:t>
            </a:r>
          </a:p>
          <a:p>
            <a:pPr marL="285750" indent="-285750">
              <a:buFont typeface="Arial" panose="020B0604020202020204" pitchFamily="34" charset="0"/>
              <a:buChar char="•"/>
            </a:pPr>
            <a:r>
              <a:rPr lang="en-US" dirty="0">
                <a:solidFill>
                  <a:srgbClr val="FF0000"/>
                </a:solidFill>
              </a:rPr>
              <a:t>Zip code does not imply</a:t>
            </a:r>
            <a:br>
              <a:rPr lang="en-US" dirty="0">
                <a:solidFill>
                  <a:srgbClr val="FF0000"/>
                </a:solidFill>
              </a:rPr>
            </a:br>
            <a:r>
              <a:rPr lang="en-US" dirty="0">
                <a:solidFill>
                  <a:srgbClr val="FF0000"/>
                </a:solidFill>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a:t>A relation schema </a:t>
            </a:r>
            <a:r>
              <a:rPr lang="en-US" altLang="en-US" sz="1275" i="1"/>
              <a:t>R</a:t>
            </a:r>
            <a:r>
              <a:rPr lang="en-US" altLang="en-US" sz="1275"/>
              <a:t> is in </a:t>
            </a:r>
            <a:r>
              <a:rPr lang="en-US" altLang="en-US" sz="1275" b="1">
                <a:solidFill>
                  <a:srgbClr val="002060"/>
                </a:solidFill>
              </a:rPr>
              <a:t>third normal form (3NF)</a:t>
            </a:r>
            <a:r>
              <a:rPr lang="en-US" altLang="en-US" sz="1275">
                <a:solidFill>
                  <a:srgbClr val="002060"/>
                </a:solidFill>
              </a:rPr>
              <a:t> </a:t>
            </a:r>
            <a:r>
              <a:rPr lang="en-US" altLang="en-US" sz="1275"/>
              <a:t>if for all:</a:t>
            </a:r>
          </a:p>
          <a:p>
            <a:pPr>
              <a:buNone/>
              <a:tabLst>
                <a:tab pos="2053829" algn="l"/>
              </a:tabLst>
            </a:pPr>
            <a:r>
              <a:rPr lang="en-US" altLang="en-US" sz="1275"/>
              <a:t>		</a:t>
            </a:r>
            <a:r>
              <a:rPr lang="en-US" altLang="en-US" sz="1275">
                <a:sym typeface="Symbol" pitchFamily="2" charset="2"/>
              </a:rPr>
              <a:t></a:t>
            </a:r>
            <a:r>
              <a:rPr lang="en-US" altLang="en-US" sz="1275">
                <a:sym typeface="Greek Symbols"/>
              </a:rPr>
              <a:t> </a:t>
            </a:r>
            <a:r>
              <a:rPr lang="en-US" altLang="en-US" sz="1275">
                <a:sym typeface="Symbol" pitchFamily="2" charset="2"/>
              </a:rPr>
              <a:t></a:t>
            </a:r>
            <a:r>
              <a:rPr lang="en-US" altLang="en-US" sz="1275">
                <a:sym typeface="Monotype Sorts" pitchFamily="2" charset="2"/>
              </a:rPr>
              <a:t> </a:t>
            </a:r>
            <a:r>
              <a:rPr lang="en-US" altLang="en-US" sz="1275" i="1">
                <a:sym typeface="Symbol" pitchFamily="2" charset="2"/>
              </a:rPr>
              <a:t></a:t>
            </a:r>
            <a:r>
              <a:rPr lang="en-US" altLang="en-US" sz="1275">
                <a:sym typeface="Monotype Sorts" pitchFamily="2" charset="2"/>
              </a:rPr>
              <a:t> in </a:t>
            </a:r>
            <a:r>
              <a:rPr lang="en-US" altLang="en-US" sz="1275" i="1">
                <a:sym typeface="Monotype Sorts" pitchFamily="2" charset="2"/>
              </a:rPr>
              <a:t>F</a:t>
            </a:r>
            <a:r>
              <a:rPr lang="en-US" altLang="en-US" sz="1275" baseline="30000">
                <a:sym typeface="Monotype Sorts" pitchFamily="2" charset="2"/>
              </a:rPr>
              <a:t>+</a:t>
            </a:r>
          </a:p>
          <a:p>
            <a:pPr>
              <a:buNone/>
              <a:tabLst>
                <a:tab pos="2053829" algn="l"/>
              </a:tabLst>
            </a:pPr>
            <a:r>
              <a:rPr lang="en-US" altLang="en-US" sz="600">
                <a:sym typeface="Monotype Sorts" pitchFamily="2" charset="2"/>
              </a:rPr>
              <a:t> </a:t>
            </a:r>
            <a:br>
              <a:rPr lang="en-US" altLang="en-US" sz="1275">
                <a:sym typeface="Monotype Sorts" pitchFamily="2" charset="2"/>
              </a:rPr>
            </a:br>
            <a:r>
              <a:rPr lang="en-US" altLang="en-US" sz="1275">
                <a:sym typeface="Monotype Sorts" pitchFamily="2" charset="2"/>
              </a:rPr>
              <a:t>at least one of the following holds:</a:t>
            </a:r>
          </a:p>
          <a:p>
            <a:pPr lvl="1">
              <a:tabLst>
                <a:tab pos="2053829" algn="l"/>
              </a:tabLst>
            </a:pP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Greek Symbols"/>
              </a:rPr>
              <a:t> </a:t>
            </a:r>
            <a:r>
              <a:rPr lang="en-US" altLang="en-US" sz="1275">
                <a:ea typeface="ＭＳ Ｐゴシック" panose="020B0600070205080204" pitchFamily="34" charset="-128"/>
                <a:sym typeface="Greek Symbols"/>
              </a:rPr>
              <a:t>is trivial (i.e., </a:t>
            </a:r>
            <a:r>
              <a:rPr lang="en-US" altLang="en-US" sz="1275" i="1">
                <a:ea typeface="ＭＳ Ｐゴシック" panose="020B0600070205080204" pitchFamily="34" charset="-128"/>
                <a:sym typeface="Symbol" pitchFamily="2" charset="2"/>
              </a:rPr>
              <a:t></a:t>
            </a:r>
            <a:r>
              <a:rPr lang="en-US" altLang="en-US" sz="1275" i="1">
                <a:ea typeface="ＭＳ Ｐゴシック" panose="020B0600070205080204" pitchFamily="34" charset="-128"/>
                <a:sym typeface="Greek Symbols"/>
              </a:rPr>
              <a:t>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Greek Symbols"/>
              </a:rPr>
              <a:t>)</a:t>
            </a:r>
          </a:p>
          <a:p>
            <a:pPr lvl="1">
              <a:tabLst>
                <a:tab pos="2053829" algn="l"/>
              </a:tabLst>
            </a:pP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is a superkey for </a:t>
            </a:r>
            <a:r>
              <a:rPr lang="en-US" altLang="en-US" sz="1275" i="1">
                <a:ea typeface="ＭＳ Ｐゴシック" panose="020B0600070205080204" pitchFamily="34" charset="-128"/>
                <a:sym typeface="Greek Symbols"/>
              </a:rPr>
              <a:t>R</a:t>
            </a:r>
            <a:endParaRPr lang="en-US" altLang="en-US" sz="1275">
              <a:ea typeface="ＭＳ Ｐゴシック" panose="020B0600070205080204" pitchFamily="34" charset="-128"/>
              <a:sym typeface="Greek Symbols"/>
            </a:endParaRPr>
          </a:p>
          <a:p>
            <a:pPr lvl="1">
              <a:tabLst>
                <a:tab pos="2053829" algn="l"/>
              </a:tabLst>
            </a:pPr>
            <a:r>
              <a:rPr lang="en-US" altLang="en-US" sz="1275">
                <a:ea typeface="ＭＳ Ｐゴシック" panose="020B0600070205080204" pitchFamily="34" charset="-128"/>
                <a:sym typeface="Greek Symbols"/>
              </a:rPr>
              <a:t>Each attribute </a:t>
            </a:r>
            <a:r>
              <a:rPr lang="en-US" altLang="en-US" sz="1275" i="1">
                <a:ea typeface="ＭＳ Ｐゴシック" panose="020B0600070205080204" pitchFamily="34" charset="-128"/>
                <a:sym typeface="Greek Symbols"/>
              </a:rPr>
              <a:t>A</a:t>
            </a:r>
            <a:r>
              <a:rPr lang="en-US" altLang="en-US" sz="1275">
                <a:ea typeface="ＭＳ Ｐゴシック" panose="020B0600070205080204" pitchFamily="34" charset="-128"/>
                <a:sym typeface="Greek Symbols"/>
              </a:rPr>
              <a:t> in </a:t>
            </a:r>
            <a:r>
              <a:rPr lang="en-US" altLang="en-US" sz="1275" i="1">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Greek Symbols"/>
              </a:rPr>
              <a:t> is contained in a candidate key for </a:t>
            </a:r>
            <a:r>
              <a:rPr lang="en-US" altLang="en-US" sz="1275" i="1">
                <a:ea typeface="ＭＳ Ｐゴシック" panose="020B0600070205080204" pitchFamily="34" charset="-128"/>
                <a:sym typeface="Greek Symbols"/>
              </a:rPr>
              <a:t>R.</a:t>
            </a:r>
          </a:p>
          <a:p>
            <a:pPr lvl="1">
              <a:buNone/>
              <a:tabLst>
                <a:tab pos="2053829" algn="l"/>
              </a:tabLst>
            </a:pPr>
            <a:r>
              <a:rPr lang="en-US" altLang="en-US" sz="1275" i="1">
                <a:ea typeface="ＭＳ Ｐゴシック" panose="020B0600070205080204" pitchFamily="34" charset="-128"/>
                <a:sym typeface="Greek Symbols"/>
              </a:rPr>
              <a:t>   </a:t>
            </a:r>
            <a:r>
              <a:rPr lang="en-US" altLang="en-US" sz="1275">
                <a:ea typeface="ＭＳ Ｐゴシック" panose="020B0600070205080204" pitchFamily="34" charset="-128"/>
                <a:sym typeface="Greek Symbols"/>
              </a:rPr>
              <a:t>(</a:t>
            </a:r>
            <a:r>
              <a:rPr lang="en-US" altLang="en-US" sz="1275" b="1">
                <a:ea typeface="ＭＳ Ｐゴシック" panose="020B0600070205080204" pitchFamily="34" charset="-128"/>
                <a:sym typeface="Greek Symbols"/>
              </a:rPr>
              <a:t>NOTE</a:t>
            </a:r>
            <a:r>
              <a:rPr lang="en-US" altLang="en-US" sz="1275" i="1">
                <a:ea typeface="ＭＳ Ｐゴシック" panose="020B0600070205080204" pitchFamily="34" charset="-128"/>
                <a:sym typeface="Greek Symbols"/>
              </a:rPr>
              <a:t>: </a:t>
            </a:r>
            <a:r>
              <a:rPr lang="en-US" altLang="en-US" sz="1275">
                <a:ea typeface="ＭＳ Ｐゴシック" panose="020B0600070205080204" pitchFamily="34" charset="-128"/>
                <a:sym typeface="Greek Symbols"/>
              </a:rPr>
              <a:t>each attribute may be in a different candidate key)</a:t>
            </a:r>
            <a:endParaRPr lang="en-US" altLang="en-US" sz="1275" i="1">
              <a:ea typeface="ＭＳ Ｐゴシック" panose="020B0600070205080204" pitchFamily="34" charset="-128"/>
              <a:sym typeface="Greek Symbols"/>
            </a:endParaRPr>
          </a:p>
          <a:p>
            <a:pPr>
              <a:tabLst>
                <a:tab pos="2053829" algn="l"/>
              </a:tabLst>
            </a:pPr>
            <a:r>
              <a:rPr lang="en-US" altLang="en-US" sz="1275">
                <a:sym typeface="Greek Symbols"/>
              </a:rPr>
              <a:t>If a relation is in BCNF it is in 3NF (since in BCNF one of the first two conditions above must hold).</a:t>
            </a:r>
          </a:p>
          <a:p>
            <a:pPr>
              <a:tabLst>
                <a:tab pos="2053829" algn="l"/>
              </a:tabLst>
            </a:pPr>
            <a:r>
              <a:rPr lang="en-US" altLang="en-US" sz="1275"/>
              <a:t>Third condition is a minimal relaxation of BCNF to ensure dependency preservation (will see why later).</a:t>
            </a:r>
          </a:p>
          <a:p>
            <a:pPr>
              <a:tabLst>
                <a:tab pos="2053829" algn="l"/>
              </a:tabLst>
            </a:pPr>
            <a:endParaRPr lang="en-US" altLang="en-US" sz="150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681101" cy="584775"/>
          </a:xfrm>
          <a:prstGeom prst="rect">
            <a:avLst/>
          </a:prstGeom>
          <a:noFill/>
        </p:spPr>
        <p:txBody>
          <a:bodyPr wrap="none" rtlCol="0">
            <a:spAutoFit/>
          </a:bodyPr>
          <a:lstStyle/>
          <a:p>
            <a:r>
              <a:rPr lang="en-US" sz="3200" dirty="0">
                <a:solidFill>
                  <a:schemeClr val="bg1"/>
                </a:solidFill>
              </a:rPr>
              <a:t>Contents</a:t>
            </a:r>
          </a:p>
        </p:txBody>
      </p:sp>
    </p:spTree>
    <p:extLst>
      <p:ext uri="{BB962C8B-B14F-4D97-AF65-F5344CB8AC3E}">
        <p14:creationId xmlns:p14="http://schemas.microsoft.com/office/powerpoint/2010/main" val="632768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D4E17-7C47-324C-BF65-C1D12B6571F0}"/>
              </a:ext>
            </a:extLst>
          </p:cNvPr>
          <p:cNvSpPr>
            <a:spLocks noGrp="1" noChangeArrowheads="1"/>
          </p:cNvSpPr>
          <p:nvPr>
            <p:ph type="ctrTitle"/>
          </p:nvPr>
        </p:nvSpPr>
        <p:spPr/>
        <p:txBody>
          <a:bodyPr/>
          <a:lstStyle/>
          <a:p>
            <a:pPr>
              <a:defRPr/>
            </a:pPr>
            <a:r>
              <a:rPr lang="en-US" dirty="0">
                <a:solidFill>
                  <a:srgbClr val="FF0000"/>
                </a:solidFill>
              </a:rPr>
              <a:t>Universal – Ferguson’s Law of Useful</a:t>
            </a:r>
            <a:br>
              <a:rPr lang="en-US" dirty="0">
                <a:solidFill>
                  <a:srgbClr val="FF0000"/>
                </a:solidFill>
              </a:rPr>
            </a:br>
            <a:r>
              <a:rPr lang="en-US" dirty="0">
                <a:solidFill>
                  <a:srgbClr val="FF0000"/>
                </a:solidFill>
              </a:rPr>
              <a:t>Normalization and </a:t>
            </a:r>
            <a:r>
              <a:rPr lang="en-US" dirty="0" err="1">
                <a:solidFill>
                  <a:srgbClr val="FF0000"/>
                </a:solidFill>
              </a:rPr>
              <a:t>Konstraints</a:t>
            </a:r>
            <a:r>
              <a:rPr lang="en-US" dirty="0">
                <a:solidFill>
                  <a:srgbClr val="FF0000"/>
                </a:solidFill>
              </a:rPr>
              <a:t> </a:t>
            </a:r>
            <a:br>
              <a:rPr lang="en-US" dirty="0">
                <a:solidFill>
                  <a:srgbClr val="FF0000"/>
                </a:solidFill>
              </a:rPr>
            </a:br>
            <a:r>
              <a:rPr lang="en-US" dirty="0">
                <a:solidFill>
                  <a:srgbClr val="FF0000"/>
                </a:solidFill>
              </a:rPr>
              <a:t>(U—FLUNK)</a:t>
            </a:r>
          </a:p>
        </p:txBody>
      </p:sp>
    </p:spTree>
    <p:extLst>
      <p:ext uri="{BB962C8B-B14F-4D97-AF65-F5344CB8AC3E}">
        <p14:creationId xmlns:p14="http://schemas.microsoft.com/office/powerpoint/2010/main" val="3090905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4DC4499-7E47-6B47-B290-4BC5AD5BA068}"/>
              </a:ext>
            </a:extLst>
          </p:cNvPr>
          <p:cNvSpPr txBox="1">
            <a:spLocks noChangeArrowheads="1"/>
          </p:cNvSpPr>
          <p:nvPr/>
        </p:nvSpPr>
        <p:spPr bwMode="auto">
          <a:xfrm>
            <a:off x="1557338" y="64294"/>
            <a:ext cx="6057900" cy="457200"/>
          </a:xfrm>
          <a:prstGeom prst="rect">
            <a:avLst/>
          </a:prstGeom>
          <a:noFill/>
          <a:ln w="9525">
            <a:noFill/>
            <a:miter lim="800000"/>
            <a:headEnd/>
            <a:tailEnd/>
          </a:ln>
        </p:spPr>
        <p:txBody>
          <a:bodyPr anchor="b"/>
          <a:lstStyle>
            <a:lvl1pPr algn="ctr" rtl="0" eaLnBrk="0" fontAlgn="base" hangingPunct="0">
              <a:spcBef>
                <a:spcPct val="0"/>
              </a:spcBef>
              <a:spcAft>
                <a:spcPct val="0"/>
              </a:spcAft>
              <a:defRPr kumimoji="1" sz="3200" b="1">
                <a:solidFill>
                  <a:srgbClr val="002060"/>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a:lstStyle>
          <a:p>
            <a:pPr defTabSz="685800">
              <a:defRPr/>
            </a:pPr>
            <a:r>
              <a:rPr lang="en-US" altLang="en-US" sz="2400" kern="0" dirty="0">
                <a:effectLst>
                  <a:outerShdw blurRad="38100" dist="38100" dir="2700000" algn="tl">
                    <a:srgbClr val="C0C0C0"/>
                  </a:outerShdw>
                </a:effectLst>
                <a:latin typeface="Helvetica"/>
              </a:rPr>
              <a:t>U-FLUNK is a Workflow Process</a:t>
            </a:r>
          </a:p>
        </p:txBody>
      </p:sp>
      <p:pic>
        <p:nvPicPr>
          <p:cNvPr id="99330" name="Picture 6">
            <a:extLst>
              <a:ext uri="{FF2B5EF4-FFF2-40B4-BE49-F238E27FC236}">
                <a16:creationId xmlns:a16="http://schemas.microsoft.com/office/drawing/2014/main" id="{1229B586-F885-3D43-A52A-EC5F0CEB23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544" y="610791"/>
            <a:ext cx="5776913" cy="428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5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itchFamily="2" charset="0"/>
              <a:ea typeface="ＭＳ Ｐゴシック" panose="020B0600070205080204" pitchFamily="34" charset="-128"/>
            </a:endParaRPr>
          </a:p>
        </p:txBody>
      </p:sp>
    </p:spTree>
    <p:extLst>
      <p:ext uri="{BB962C8B-B14F-4D97-AF65-F5344CB8AC3E}">
        <p14:creationId xmlns:p14="http://schemas.microsoft.com/office/powerpoint/2010/main" val="223539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a:t>Atomicity is actually a property of how the elements of the domain are used.</a:t>
            </a:r>
          </a:p>
          <a:p>
            <a:pPr lvl="1"/>
            <a:r>
              <a:rPr lang="en-US" altLang="en-US">
                <a:ea typeface="ＭＳ Ｐゴシック" panose="020B0600070205080204" pitchFamily="34" charset="-128"/>
              </a:rPr>
              <a:t>Example: Strings would normally be considered indivisible </a:t>
            </a:r>
          </a:p>
          <a:p>
            <a:pPr lvl="1"/>
            <a:r>
              <a:rPr lang="en-US" altLang="en-US">
                <a:ea typeface="ＭＳ Ｐゴシック" panose="020B0600070205080204" pitchFamily="34" charset="-128"/>
              </a:rPr>
              <a:t>Suppose that students are given roll numbers which are strings of the form </a:t>
            </a:r>
            <a:r>
              <a:rPr lang="en-US" altLang="en-US" i="1">
                <a:ea typeface="ＭＳ Ｐゴシック" panose="020B0600070205080204" pitchFamily="34" charset="-128"/>
              </a:rPr>
              <a:t>CS0012 </a:t>
            </a:r>
            <a:r>
              <a:rPr lang="en-US" altLang="en-US">
                <a:ea typeface="ＭＳ Ｐゴシック" panose="020B0600070205080204" pitchFamily="34" charset="-128"/>
              </a:rPr>
              <a:t>or </a:t>
            </a:r>
            <a:r>
              <a:rPr lang="en-US" altLang="en-US" i="1">
                <a:ea typeface="ＭＳ Ｐゴシック" panose="020B0600070205080204" pitchFamily="34" charset="-128"/>
              </a:rPr>
              <a:t>EE1127</a:t>
            </a:r>
          </a:p>
          <a:p>
            <a:pPr lvl="1"/>
            <a:r>
              <a:rPr lang="en-US" altLang="en-US">
                <a:ea typeface="ＭＳ Ｐゴシック" panose="020B0600070205080204" pitchFamily="34" charset="-128"/>
              </a:rPr>
              <a:t>If the first two characters are extracted to find the department, the domain of roll numbers is not atomic.</a:t>
            </a:r>
          </a:p>
          <a:p>
            <a:pPr lvl="1"/>
            <a:r>
              <a:rPr lang="en-US" altLang="en-US">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Tree>
    <p:extLst>
      <p:ext uri="{BB962C8B-B14F-4D97-AF65-F5344CB8AC3E}">
        <p14:creationId xmlns:p14="http://schemas.microsoft.com/office/powerpoint/2010/main" val="2531768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Core Concepts</a:t>
            </a:r>
          </a:p>
        </p:txBody>
      </p:sp>
    </p:spTree>
    <p:extLst>
      <p:ext uri="{BB962C8B-B14F-4D97-AF65-F5344CB8AC3E}">
        <p14:creationId xmlns:p14="http://schemas.microsoft.com/office/powerpoint/2010/main" val="206559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2C848F-3BFF-134D-9661-FDE1E1CB3C1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BB24871-3490-D944-BB55-586BCBC9CC1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432782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400" dirty="0">
              <a:solidFill>
                <a:srgbClr val="FF000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extLst>
              <p:ext uri="{D42A27DB-BD31-4B8C-83A1-F6EECF244321}">
                <p14:modId xmlns:p14="http://schemas.microsoft.com/office/powerpoint/2010/main" val="1435019225"/>
              </p:ext>
            </p:extLst>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1669002" y="826873"/>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Tree>
    <p:extLst>
      <p:ext uri="{BB962C8B-B14F-4D97-AF65-F5344CB8AC3E}">
        <p14:creationId xmlns:p14="http://schemas.microsoft.com/office/powerpoint/2010/main" val="1564556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Tree>
    <p:extLst>
      <p:ext uri="{BB962C8B-B14F-4D97-AF65-F5344CB8AC3E}">
        <p14:creationId xmlns:p14="http://schemas.microsoft.com/office/powerpoint/2010/main" val="1131465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lvl="1">
              <a:lnSpc>
                <a:spcPct val="90000"/>
              </a:lnSpc>
              <a:buFont typeface="Monotype Sorts" charset="2"/>
              <a:buNone/>
            </a:pPr>
            <a:r>
              <a:rPr lang="en-US" altLang="en-US" sz="1200" dirty="0"/>
              <a:t>3.	</a:t>
            </a: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 read(B), 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Tree>
    <p:extLst>
      <p:ext uri="{BB962C8B-B14F-4D97-AF65-F5344CB8AC3E}">
        <p14:creationId xmlns:p14="http://schemas.microsoft.com/office/powerpoint/2010/main" val="2833333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ACID Properties</a:t>
            </a:r>
          </a:p>
        </p:txBody>
      </p:sp>
      <p:sp>
        <p:nvSpPr>
          <p:cNvPr id="10243" name="Rectangle 3"/>
          <p:cNvSpPr>
            <a:spLocks noGrp="1" noChangeArrowheads="1"/>
          </p:cNvSpPr>
          <p:nvPr>
            <p:ph idx="1"/>
          </p:nvPr>
        </p:nvSpPr>
        <p:spPr>
          <a:xfrm>
            <a:off x="1669002" y="1425971"/>
            <a:ext cx="5892554" cy="3426881"/>
          </a:xfrm>
        </p:spPr>
        <p:txBody>
          <a:bodyPr/>
          <a:lstStyle/>
          <a:p>
            <a:r>
              <a:rPr lang="en-US" altLang="en-US" b="1" dirty="0">
                <a:solidFill>
                  <a:srgbClr val="000099"/>
                </a:solidFill>
              </a:rPr>
              <a:t>Atomicity</a:t>
            </a:r>
            <a:r>
              <a:rPr lang="en-US" altLang="en-US" b="1" dirty="0"/>
              <a:t>. </a:t>
            </a:r>
            <a:r>
              <a:rPr lang="en-US" altLang="en-US" dirty="0"/>
              <a:t> Either all operations of the transaction are properly reflected in the database or none are.</a:t>
            </a:r>
          </a:p>
          <a:p>
            <a:r>
              <a:rPr lang="en-US" altLang="en-US" b="1" dirty="0">
                <a:solidFill>
                  <a:srgbClr val="000099"/>
                </a:solidFill>
              </a:rPr>
              <a:t>Consistency</a:t>
            </a:r>
            <a:r>
              <a:rPr lang="en-US" altLang="en-US" b="1" dirty="0"/>
              <a:t>.</a:t>
            </a:r>
            <a:r>
              <a:rPr lang="en-US" altLang="en-US" dirty="0"/>
              <a:t>  Execution of a transaction in isolation preserves the consistency of the database.</a:t>
            </a:r>
          </a:p>
          <a:p>
            <a:r>
              <a:rPr lang="en-US" altLang="en-US" b="1" dirty="0">
                <a:solidFill>
                  <a:srgbClr val="000099"/>
                </a:solidFill>
              </a:rPr>
              <a:t>Isolation</a:t>
            </a:r>
            <a:r>
              <a:rPr lang="en-US" altLang="en-US" b="1" dirty="0"/>
              <a:t>.</a:t>
            </a:r>
            <a:r>
              <a:rPr lang="en-US" altLang="en-US" dirty="0"/>
              <a:t>  Although multiple transactions may execute concurrently, each transaction must be unaware of other concurrently executing transactions.  Intermediate transaction results must be hidden from other concurrently executed transactions.  </a:t>
            </a:r>
          </a:p>
          <a:p>
            <a:pPr lvl="1"/>
            <a:r>
              <a:rPr lang="en-US" altLang="en-US" dirty="0"/>
              <a:t>That is, for every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i="1" dirty="0"/>
              <a:t>, </a:t>
            </a:r>
            <a:r>
              <a:rPr lang="en-US" altLang="en-US" dirty="0"/>
              <a:t>it appears to </a:t>
            </a:r>
            <a:r>
              <a:rPr lang="en-US" altLang="en-US" i="1" dirty="0"/>
              <a:t>T</a:t>
            </a:r>
            <a:r>
              <a:rPr lang="en-US" altLang="en-US" i="1" baseline="-25000" dirty="0"/>
              <a:t>i</a:t>
            </a:r>
            <a:r>
              <a:rPr lang="en-US" altLang="en-US" i="1" dirty="0"/>
              <a:t> </a:t>
            </a:r>
            <a:r>
              <a:rPr lang="en-US" altLang="en-US" dirty="0"/>
              <a:t>that either </a:t>
            </a:r>
            <a:r>
              <a:rPr lang="en-US" altLang="en-US" i="1" dirty="0"/>
              <a:t>T</a:t>
            </a:r>
            <a:r>
              <a:rPr lang="en-US" altLang="en-US" i="1" baseline="-25000" dirty="0"/>
              <a:t>j</a:t>
            </a:r>
            <a:r>
              <a:rPr lang="en-US" altLang="en-US" i="1" dirty="0"/>
              <a:t>, </a:t>
            </a:r>
            <a:r>
              <a:rPr lang="en-US" altLang="en-US" dirty="0"/>
              <a:t>finished execution before </a:t>
            </a:r>
            <a:r>
              <a:rPr lang="en-US" altLang="en-US" i="1" dirty="0"/>
              <a:t>T</a:t>
            </a:r>
            <a:r>
              <a:rPr lang="en-US" altLang="en-US" i="1" baseline="-25000" dirty="0"/>
              <a:t>i</a:t>
            </a:r>
            <a:r>
              <a:rPr lang="en-US" altLang="en-US" dirty="0"/>
              <a:t> started, or </a:t>
            </a:r>
            <a:r>
              <a:rPr lang="en-US" altLang="en-US" i="1" dirty="0"/>
              <a:t>T</a:t>
            </a:r>
            <a:r>
              <a:rPr lang="en-US" altLang="en-US" i="1" baseline="-25000" dirty="0"/>
              <a:t>j</a:t>
            </a:r>
            <a:r>
              <a:rPr lang="en-US" altLang="en-US" dirty="0"/>
              <a:t> started execution after </a:t>
            </a:r>
            <a:r>
              <a:rPr lang="en-US" altLang="en-US" i="1" dirty="0"/>
              <a:t>T</a:t>
            </a:r>
            <a:r>
              <a:rPr lang="en-US" altLang="en-US" i="1" baseline="-25000" dirty="0"/>
              <a:t>i</a:t>
            </a:r>
            <a:r>
              <a:rPr lang="en-US" altLang="en-US" dirty="0"/>
              <a:t> finished.</a:t>
            </a:r>
          </a:p>
          <a:p>
            <a:r>
              <a:rPr lang="en-US" altLang="en-US" b="1" dirty="0">
                <a:solidFill>
                  <a:srgbClr val="000099"/>
                </a:solidFill>
              </a:rPr>
              <a:t>Durability</a:t>
            </a:r>
            <a:r>
              <a:rPr lang="en-US" altLang="en-US" b="1" dirty="0"/>
              <a:t>.  </a:t>
            </a:r>
            <a:r>
              <a:rPr lang="en-US" altLang="en-US" dirty="0"/>
              <a:t>After a transaction completes successfully, the changes it has made to the database persist, even if there are system failures. </a:t>
            </a:r>
            <a:endParaRPr lang="en-US" altLang="en-US" i="1" dirty="0"/>
          </a:p>
        </p:txBody>
      </p:sp>
      <p:sp>
        <p:nvSpPr>
          <p:cNvPr id="10244" name="Text Box 4"/>
          <p:cNvSpPr txBox="1">
            <a:spLocks noChangeArrowheads="1"/>
          </p:cNvSpPr>
          <p:nvPr/>
        </p:nvSpPr>
        <p:spPr bwMode="auto">
          <a:xfrm>
            <a:off x="1669003" y="756557"/>
            <a:ext cx="5752730"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a:t>
            </a:r>
            <a:r>
              <a:rPr kumimoji="1" lang="en-US" altLang="en-US" sz="1275" b="1"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transaction</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a unit of program execution that accesses and possibly updates various data items. To preserve the integrity of data the database system must ensure:</a:t>
            </a:r>
          </a:p>
        </p:txBody>
      </p:sp>
    </p:spTree>
    <p:extLst>
      <p:ext uri="{BB962C8B-B14F-4D97-AF65-F5344CB8AC3E}">
        <p14:creationId xmlns:p14="http://schemas.microsoft.com/office/powerpoint/2010/main" val="2116009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B31F080-877A-1949-9E58-FDC1C5EB29BA}"/>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71675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2536913" cy="584775"/>
          </a:xfrm>
          <a:prstGeom prst="rect">
            <a:avLst/>
          </a:prstGeom>
          <a:noFill/>
        </p:spPr>
        <p:txBody>
          <a:bodyPr wrap="none" rtlCol="0">
            <a:spAutoFit/>
          </a:bodyPr>
          <a:lstStyle/>
          <a:p>
            <a:r>
              <a:rPr lang="en-US" sz="3200" dirty="0">
                <a:solidFill>
                  <a:schemeClr val="bg1"/>
                </a:solidFill>
              </a:rPr>
              <a:t>Normalization</a:t>
            </a:r>
          </a:p>
        </p:txBody>
      </p:sp>
    </p:spTree>
    <p:extLst>
      <p:ext uri="{BB962C8B-B14F-4D97-AF65-F5344CB8AC3E}">
        <p14:creationId xmlns:p14="http://schemas.microsoft.com/office/powerpoint/2010/main" val="2379278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Atomicity</a:t>
            </a:r>
          </a:p>
        </p:txBody>
      </p:sp>
      <p:sp>
        <p:nvSpPr>
          <p:cNvPr id="3" name="Content Placeholder 2"/>
          <p:cNvSpPr>
            <a:spLocks noGrp="1"/>
          </p:cNvSpPr>
          <p:nvPr>
            <p:ph sz="half"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Tree>
    <p:extLst>
      <p:ext uri="{BB962C8B-B14F-4D97-AF65-F5344CB8AC3E}">
        <p14:creationId xmlns:p14="http://schemas.microsoft.com/office/powerpoint/2010/main" val="3606599923"/>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228600" y="819150"/>
            <a:ext cx="8495740" cy="3696094"/>
          </a:xfrm>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247404"/>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Atomicty</a:t>
            </a:r>
            <a:endParaRPr lang="en-US" dirty="0"/>
          </a:p>
        </p:txBody>
      </p:sp>
      <p:sp>
        <p:nvSpPr>
          <p:cNvPr id="4" name="Content Placeholder 2"/>
          <p:cNvSpPr>
            <a:spLocks noGrp="1"/>
          </p:cNvSpPr>
          <p:nvPr>
            <p:ph sz="half" idx="1"/>
          </p:nvPr>
        </p:nvSpPr>
        <p:spPr>
          <a:xfrm>
            <a:off x="228600" y="742950"/>
            <a:ext cx="8610600" cy="3772294"/>
          </a:xfrm>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Tree>
    <p:extLst>
      <p:ext uri="{BB962C8B-B14F-4D97-AF65-F5344CB8AC3E}">
        <p14:creationId xmlns:p14="http://schemas.microsoft.com/office/powerpoint/2010/main" val="4274865894"/>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69149"/>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sp>
        <p:nvSpPr>
          <p:cNvPr id="3" name="Content Placeholder 2"/>
          <p:cNvSpPr>
            <a:spLocks noGrp="1"/>
          </p:cNvSpPr>
          <p:nvPr>
            <p:ph sz="half" idx="1"/>
          </p:nvPr>
        </p:nvSpPr>
        <p:spPr>
          <a:xfrm>
            <a:off x="275134" y="742950"/>
            <a:ext cx="8267140" cy="3747493"/>
          </a:xfrm>
        </p:spPr>
        <p:txBody>
          <a:bodyPr>
            <a:normAutofit fontScale="775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Tree>
    <p:extLst>
      <p:ext uri="{BB962C8B-B14F-4D97-AF65-F5344CB8AC3E}">
        <p14:creationId xmlns:p14="http://schemas.microsoft.com/office/powerpoint/2010/main" val="2944016532"/>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3959918011"/>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
        <p:nvSpPr>
          <p:cNvPr id="3" name="Content Placeholder 2"/>
          <p:cNvSpPr>
            <a:spLocks noGrp="1"/>
          </p:cNvSpPr>
          <p:nvPr>
            <p:ph sz="half" idx="1"/>
          </p:nvPr>
        </p:nvSpPr>
        <p:spPr>
          <a:xfrm>
            <a:off x="228600" y="723703"/>
            <a:ext cx="8495740" cy="3696094"/>
          </a:xfrm>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4290827197"/>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C8170-E82D-9140-B7ED-E5C192DB2E6F}"/>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7:  Normalization</a:t>
            </a:r>
          </a:p>
        </p:txBody>
      </p:sp>
    </p:spTree>
    <p:extLst>
      <p:ext uri="{BB962C8B-B14F-4D97-AF65-F5344CB8AC3E}">
        <p14:creationId xmlns:p14="http://schemas.microsoft.com/office/powerpoint/2010/main" val="1692141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851397887"/>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202719A-16A0-3540-8C09-783750E5333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675660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6482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28B6B9-1B98-EB42-A8A2-00F0A3C50B02}"/>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93547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a:extLst>
              <a:ext uri="{FF2B5EF4-FFF2-40B4-BE49-F238E27FC236}">
                <a16:creationId xmlns:a16="http://schemas.microsoft.com/office/drawing/2014/main" id="{CFDCD07C-03B3-0047-8C34-12854368BCA2}"/>
              </a:ext>
            </a:extLst>
          </p:cNvPr>
          <p:cNvSpPr>
            <a:spLocks noGrp="1" noChangeArrowheads="1"/>
          </p:cNvSpPr>
          <p:nvPr>
            <p:ph type="title"/>
          </p:nvPr>
        </p:nvSpPr>
        <p:spPr>
          <a:xfrm>
            <a:off x="1750219" y="78581"/>
            <a:ext cx="6057900" cy="457200"/>
          </a:xfrm>
        </p:spPr>
        <p:txBody>
          <a:bodyPr/>
          <a:lstStyle/>
          <a:p>
            <a:pPr>
              <a:defRPr/>
            </a:pPr>
            <a:r>
              <a:rPr lang="en-US" altLang="en-US" sz="2100" dirty="0">
                <a:effectLst>
                  <a:outerShdw blurRad="38100" dist="38100" dir="2700000" algn="tl">
                    <a:srgbClr val="C0C0C0"/>
                  </a:outerShdw>
                </a:effectLst>
              </a:rPr>
              <a:t>Outline</a:t>
            </a:r>
          </a:p>
        </p:txBody>
      </p:sp>
      <p:sp>
        <p:nvSpPr>
          <p:cNvPr id="6147" name="Rectangle 3">
            <a:extLst>
              <a:ext uri="{FF2B5EF4-FFF2-40B4-BE49-F238E27FC236}">
                <a16:creationId xmlns:a16="http://schemas.microsoft.com/office/drawing/2014/main" id="{B581BAED-F89B-0945-8461-6F28FA4CA711}"/>
              </a:ext>
            </a:extLst>
          </p:cNvPr>
          <p:cNvSpPr>
            <a:spLocks noGrp="1" noChangeArrowheads="1"/>
          </p:cNvSpPr>
          <p:nvPr>
            <p:ph type="body" idx="1"/>
          </p:nvPr>
        </p:nvSpPr>
        <p:spPr>
          <a:xfrm>
            <a:off x="1724025" y="872728"/>
            <a:ext cx="5934075" cy="1385888"/>
          </a:xfrm>
        </p:spPr>
        <p:txBody>
          <a:bodyPr/>
          <a:lstStyle/>
          <a:p>
            <a:pPr>
              <a:defRPr/>
            </a:pPr>
            <a:r>
              <a:rPr lang="en-US" altLang="en-US" sz="1275" dirty="0"/>
              <a:t>Features of Good Relational Design</a:t>
            </a:r>
          </a:p>
          <a:p>
            <a:pPr>
              <a:defRPr/>
            </a:pPr>
            <a:r>
              <a:rPr lang="en-US" altLang="en-US" sz="1275" dirty="0"/>
              <a:t>Functional Dependencies</a:t>
            </a:r>
          </a:p>
          <a:p>
            <a:pPr>
              <a:defRPr/>
            </a:pPr>
            <a:r>
              <a:rPr lang="en-US" altLang="en-US" sz="1275" dirty="0"/>
              <a:t>Decomposition Using Functional Dependencies</a:t>
            </a:r>
          </a:p>
          <a:p>
            <a:pPr>
              <a:defRPr/>
            </a:pPr>
            <a:r>
              <a:rPr lang="en-US" altLang="en-US" sz="1275" dirty="0"/>
              <a:t>Normal Forms</a:t>
            </a:r>
          </a:p>
          <a:p>
            <a:pPr>
              <a:defRPr/>
            </a:pPr>
            <a:r>
              <a:rPr lang="en-US" altLang="en-US" sz="1275" dirty="0"/>
              <a:t>Functional Dependency Theory</a:t>
            </a:r>
          </a:p>
          <a:p>
            <a:pPr>
              <a:defRPr/>
            </a:pPr>
            <a:r>
              <a:rPr lang="en-US" altLang="en-US" sz="1275" strike="sngStrike" dirty="0">
                <a:solidFill>
                  <a:srgbClr val="FF0000"/>
                </a:solidFill>
              </a:rPr>
              <a:t>Algorithms for Decomposition using Functional Dependencies</a:t>
            </a:r>
          </a:p>
          <a:p>
            <a:pPr>
              <a:defRPr/>
            </a:pPr>
            <a:r>
              <a:rPr lang="en-US" altLang="en-US" sz="1275" strike="sngStrike" dirty="0">
                <a:solidFill>
                  <a:srgbClr val="FF0000"/>
                </a:solidFill>
              </a:rPr>
              <a:t>Decomposition Using Multivalued Dependencies </a:t>
            </a:r>
          </a:p>
          <a:p>
            <a:pPr>
              <a:defRPr/>
            </a:pPr>
            <a:r>
              <a:rPr lang="en-US" altLang="en-US" sz="1275" strike="sngStrike" dirty="0">
                <a:solidFill>
                  <a:srgbClr val="FF0000"/>
                </a:solidFill>
              </a:rPr>
              <a:t>More Normal Form</a:t>
            </a:r>
          </a:p>
          <a:p>
            <a:pPr>
              <a:defRPr/>
            </a:pPr>
            <a:r>
              <a:rPr lang="en-US" altLang="en-US" sz="1275" dirty="0"/>
              <a:t>Atomic Domains and First Normal Form</a:t>
            </a:r>
          </a:p>
          <a:p>
            <a:pPr>
              <a:defRPr/>
            </a:pPr>
            <a:r>
              <a:rPr lang="en-US" altLang="en-US" sz="1275" strike="sngStrike" dirty="0">
                <a:solidFill>
                  <a:srgbClr val="FF0000"/>
                </a:solidFill>
              </a:rPr>
              <a:t>Database-Design Process</a:t>
            </a:r>
          </a:p>
          <a:p>
            <a:pPr>
              <a:defRPr/>
            </a:pPr>
            <a:r>
              <a:rPr lang="en-US" altLang="en-US" sz="1275" strike="sngStrike" dirty="0">
                <a:solidFill>
                  <a:srgbClr val="FF0000"/>
                </a:solidFill>
              </a:rPr>
              <a:t>Modeling Temporal Data</a:t>
            </a:r>
            <a:endParaRPr lang="en-US" altLang="en-US" strike="sngStrike" dirty="0">
              <a:solidFill>
                <a:srgbClr val="FF0000"/>
              </a:solidFill>
            </a:endParaRPr>
          </a:p>
        </p:txBody>
      </p:sp>
    </p:spTree>
    <p:extLst>
      <p:ext uri="{BB962C8B-B14F-4D97-AF65-F5344CB8AC3E}">
        <p14:creationId xmlns:p14="http://schemas.microsoft.com/office/powerpoint/2010/main" val="489817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3531522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5701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7F3DE929-132C-904F-A878-696B0A285C6F}"/>
              </a:ext>
            </a:extLst>
          </p:cNvPr>
          <p:cNvSpPr>
            <a:spLocks noGrp="1" noChangeArrowheads="1"/>
          </p:cNvSpPr>
          <p:nvPr>
            <p:ph type="ctrTitle"/>
          </p:nvPr>
        </p:nvSpPr>
        <p:spPr/>
        <p:txBody>
          <a:bodyPr/>
          <a:lstStyle/>
          <a:p>
            <a:pPr>
              <a:defRPr/>
            </a:pPr>
            <a:r>
              <a:rPr lang="en-US">
                <a:ea typeface="+mj-ea"/>
              </a:rPr>
              <a:t>Chapter 20: Data Analysis </a:t>
            </a:r>
          </a:p>
        </p:txBody>
      </p:sp>
    </p:spTree>
    <p:extLst>
      <p:ext uri="{BB962C8B-B14F-4D97-AF65-F5344CB8AC3E}">
        <p14:creationId xmlns:p14="http://schemas.microsoft.com/office/powerpoint/2010/main" val="2135598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a:t>Decision Support Systems</a:t>
            </a:r>
          </a:p>
          <a:p>
            <a:r>
              <a:rPr lang="en-US" altLang="en-US"/>
              <a:t>Data Warehousing </a:t>
            </a:r>
          </a:p>
          <a:p>
            <a:r>
              <a:rPr lang="en-US" altLang="en-US"/>
              <a:t>Data Mining </a:t>
            </a:r>
          </a:p>
          <a:p>
            <a:r>
              <a:rPr lang="en-US" altLang="en-US"/>
              <a:t>Classification</a:t>
            </a:r>
          </a:p>
          <a:p>
            <a:r>
              <a:rPr lang="en-US" altLang="en-US"/>
              <a:t>Association Rules</a:t>
            </a:r>
          </a:p>
          <a:p>
            <a:r>
              <a:rPr lang="en-US" altLang="en-US"/>
              <a:t>Clustering</a:t>
            </a:r>
          </a:p>
          <a:p>
            <a:endParaRPr lang="en-US" altLang="en-US"/>
          </a:p>
          <a:p>
            <a:endParaRPr lang="en-US" altLang="en-US"/>
          </a:p>
        </p:txBody>
      </p:sp>
    </p:spTree>
    <p:extLst>
      <p:ext uri="{BB962C8B-B14F-4D97-AF65-F5344CB8AC3E}">
        <p14:creationId xmlns:p14="http://schemas.microsoft.com/office/powerpoint/2010/main" val="269212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1631156" y="697707"/>
            <a:ext cx="5825729" cy="4183856"/>
          </a:xfrm>
        </p:spPr>
        <p:txBody>
          <a:bodyPr/>
          <a:lstStyle/>
          <a:p>
            <a:pPr>
              <a:lnSpc>
                <a:spcPct val="90000"/>
              </a:lnSpc>
            </a:pPr>
            <a:r>
              <a:rPr lang="en-US" altLang="en-US" b="1">
                <a:solidFill>
                  <a:srgbClr val="000099"/>
                </a:solidFill>
              </a:rPr>
              <a:t>Data analysis</a:t>
            </a:r>
            <a:r>
              <a:rPr lang="en-US" altLang="en-US"/>
              <a:t> tasks are simplified by specialized tools and SQL extensions</a:t>
            </a:r>
          </a:p>
          <a:p>
            <a:pPr lvl="1">
              <a:lnSpc>
                <a:spcPct val="90000"/>
              </a:lnSpc>
            </a:pPr>
            <a:r>
              <a:rPr lang="en-US" altLang="en-US">
                <a:ea typeface="ＭＳ Ｐゴシック" panose="020B0600070205080204" pitchFamily="34" charset="-128"/>
              </a:rPr>
              <a:t>Example tasks</a:t>
            </a:r>
          </a:p>
          <a:p>
            <a:pPr lvl="2">
              <a:lnSpc>
                <a:spcPct val="90000"/>
              </a:lnSpc>
            </a:pPr>
            <a:r>
              <a:rPr lang="en-US" altLang="en-US">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a:ea typeface="ＭＳ Ｐゴシック" panose="020B0600070205080204" pitchFamily="34" charset="-128"/>
              </a:rPr>
              <a:t>As above, for each product category and each customer category</a:t>
            </a:r>
          </a:p>
          <a:p>
            <a:pPr>
              <a:lnSpc>
                <a:spcPct val="90000"/>
              </a:lnSpc>
            </a:pPr>
            <a:r>
              <a:rPr lang="en-US" altLang="en-US" b="1">
                <a:solidFill>
                  <a:srgbClr val="000099"/>
                </a:solidFill>
              </a:rPr>
              <a:t>Statistical analysis</a:t>
            </a:r>
            <a:r>
              <a:rPr lang="en-US" altLang="en-US"/>
              <a:t> packages (e.g., : S++) can be interfaced with databases</a:t>
            </a:r>
          </a:p>
          <a:p>
            <a:pPr lvl="1">
              <a:lnSpc>
                <a:spcPct val="90000"/>
              </a:lnSpc>
            </a:pPr>
            <a:r>
              <a:rPr lang="en-US" altLang="en-US">
                <a:ea typeface="ＭＳ Ｐゴシック" panose="020B0600070205080204" pitchFamily="34" charset="-128"/>
              </a:rPr>
              <a:t>Statistical analysis is a large field, but not covered here</a:t>
            </a:r>
          </a:p>
          <a:p>
            <a:pPr>
              <a:lnSpc>
                <a:spcPct val="90000"/>
              </a:lnSpc>
            </a:pPr>
            <a:r>
              <a:rPr lang="en-US" altLang="en-US" b="1">
                <a:solidFill>
                  <a:srgbClr val="000099"/>
                </a:solidFill>
              </a:rPr>
              <a:t>Data mining</a:t>
            </a:r>
            <a:r>
              <a:rPr lang="en-US" altLang="en-US"/>
              <a:t> seeks to discover knowledge automatically in the form of statistical rules and patterns from large databases.</a:t>
            </a:r>
          </a:p>
          <a:p>
            <a:pPr>
              <a:lnSpc>
                <a:spcPct val="90000"/>
              </a:lnSpc>
            </a:pPr>
            <a:r>
              <a:rPr lang="en-US" altLang="en-US"/>
              <a:t>A </a:t>
            </a:r>
            <a:r>
              <a:rPr lang="en-US" altLang="en-US" b="1">
                <a:solidFill>
                  <a:srgbClr val="000099"/>
                </a:solidFill>
              </a:rPr>
              <a:t>data warehouse</a:t>
            </a:r>
            <a:r>
              <a:rPr lang="en-US" altLang="en-US"/>
              <a:t> archives information gathered from multiple sources, and stores it under a unified schema, at a single site.</a:t>
            </a:r>
          </a:p>
          <a:p>
            <a:pPr lvl="1">
              <a:lnSpc>
                <a:spcPct val="90000"/>
              </a:lnSpc>
            </a:pPr>
            <a:r>
              <a:rPr lang="en-US" altLang="en-US">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a:ea typeface="ＭＳ Ｐゴシック" panose="020B0600070205080204" pitchFamily="34" charset="-128"/>
              </a:rPr>
              <a:t>Data may also be purchased externally</a:t>
            </a:r>
            <a:endParaRPr lang="en-US" altLang="en-US" sz="120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1753791" y="820342"/>
            <a:ext cx="5607844" cy="3677840"/>
          </a:xfrm>
        </p:spPr>
        <p:txBody>
          <a:bodyPr/>
          <a:lstStyle/>
          <a:p>
            <a:r>
              <a:rPr lang="en-US" altLang="en-US" i="1"/>
              <a:t>Data cleansing</a:t>
            </a:r>
          </a:p>
          <a:p>
            <a:pPr lvl="1"/>
            <a:r>
              <a:rPr lang="en-US" altLang="en-US">
                <a:ea typeface="ＭＳ Ｐゴシック" panose="020B0600070205080204" pitchFamily="34" charset="-128"/>
              </a:rPr>
              <a:t>E.g., correct mistakes in addresses (misspellings, zip code errors)</a:t>
            </a:r>
          </a:p>
          <a:p>
            <a:pPr lvl="1"/>
            <a:r>
              <a:rPr lang="en-US" altLang="en-US" b="1">
                <a:solidFill>
                  <a:srgbClr val="000099"/>
                </a:solidFill>
                <a:ea typeface="ＭＳ Ｐゴシック" panose="020B0600070205080204" pitchFamily="34" charset="-128"/>
              </a:rPr>
              <a:t>Merge</a:t>
            </a:r>
            <a:r>
              <a:rPr lang="en-US" altLang="en-US">
                <a:ea typeface="ＭＳ Ｐゴシック" panose="020B0600070205080204" pitchFamily="34" charset="-128"/>
              </a:rPr>
              <a:t> address lists from different sources and </a:t>
            </a:r>
            <a:r>
              <a:rPr lang="en-US" altLang="en-US" b="1">
                <a:solidFill>
                  <a:srgbClr val="000099"/>
                </a:solidFill>
                <a:ea typeface="ＭＳ Ｐゴシック" panose="020B0600070205080204" pitchFamily="34" charset="-128"/>
              </a:rPr>
              <a:t>purge</a:t>
            </a:r>
            <a:r>
              <a:rPr lang="en-US" altLang="en-US">
                <a:ea typeface="ＭＳ Ｐゴシック" panose="020B0600070205080204" pitchFamily="34" charset="-128"/>
              </a:rPr>
              <a:t> duplicates</a:t>
            </a:r>
          </a:p>
          <a:p>
            <a:r>
              <a:rPr lang="en-US" altLang="en-US" i="1"/>
              <a:t>How to propagate updates</a:t>
            </a:r>
          </a:p>
          <a:p>
            <a:pPr lvl="1"/>
            <a:r>
              <a:rPr lang="en-US" altLang="en-US">
                <a:ea typeface="ＭＳ Ｐゴシック" panose="020B0600070205080204" pitchFamily="34" charset="-128"/>
              </a:rPr>
              <a:t>Warehouse schema may be a (materialized) view of schema from data sources</a:t>
            </a:r>
          </a:p>
          <a:p>
            <a:r>
              <a:rPr lang="en-US" altLang="en-US" i="1"/>
              <a:t>What data to summarize</a:t>
            </a:r>
          </a:p>
          <a:p>
            <a:pPr lvl="1"/>
            <a:r>
              <a:rPr lang="en-US" altLang="en-US">
                <a:ea typeface="ＭＳ Ｐゴシック" panose="020B0600070205080204" pitchFamily="34" charset="-128"/>
              </a:rPr>
              <a:t>Raw data may be too large to store on-line</a:t>
            </a:r>
          </a:p>
          <a:p>
            <a:pPr lvl="1"/>
            <a:r>
              <a:rPr lang="en-US" altLang="en-US">
                <a:ea typeface="ＭＳ Ｐゴシック" panose="020B0600070205080204" pitchFamily="34" charset="-128"/>
              </a:rPr>
              <a:t>Aggregate values (totals/subtotals) often suffice</a:t>
            </a:r>
          </a:p>
          <a:p>
            <a:pPr lvl="1"/>
            <a:r>
              <a:rPr lang="en-US" altLang="en-US">
                <a:ea typeface="ＭＳ Ｐゴシック" panose="020B0600070205080204" pitchFamily="34" charset="-128"/>
              </a:rPr>
              <a:t>Queries on raw data can often be transformed by query optimizer to use aggregate values</a:t>
            </a:r>
          </a:p>
          <a:p>
            <a:endParaRPr lang="en-US" altLang="en-US"/>
          </a:p>
        </p:txBody>
      </p:sp>
    </p:spTree>
    <p:extLst>
      <p:ext uri="{BB962C8B-B14F-4D97-AF65-F5344CB8AC3E}">
        <p14:creationId xmlns:p14="http://schemas.microsoft.com/office/powerpoint/2010/main" val="570767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Classic Models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85310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BDDCB6-E437-114A-8714-FE7785901D71}"/>
              </a:ext>
            </a:extLst>
          </p:cNvPr>
          <p:cNvSpPr>
            <a:spLocks noGrp="1"/>
          </p:cNvSpPr>
          <p:nvPr>
            <p:ph idx="1"/>
          </p:nvPr>
        </p:nvSpPr>
        <p:spPr>
          <a:xfrm>
            <a:off x="5105400" y="514350"/>
            <a:ext cx="3886200" cy="4114800"/>
          </a:xfrm>
        </p:spPr>
        <p:txBody>
          <a:bodyPr/>
          <a:lstStyle/>
          <a:p>
            <a:r>
              <a:rPr lang="en-US" sz="1800" dirty="0"/>
              <a:t>This schema is “good” relative</a:t>
            </a:r>
          </a:p>
          <a:p>
            <a:pPr lvl="1"/>
            <a:r>
              <a:rPr lang="en-US" sz="1600" dirty="0"/>
              <a:t>To normalization.</a:t>
            </a:r>
          </a:p>
          <a:p>
            <a:pPr lvl="1"/>
            <a:r>
              <a:rPr lang="en-US" sz="1600" dirty="0"/>
              <a:t>Avoiding update anomalies.</a:t>
            </a:r>
          </a:p>
          <a:p>
            <a:r>
              <a:rPr lang="en-US" sz="1800" dirty="0"/>
              <a:t>Common, intuitive decision support and insight queries require a lot of</a:t>
            </a:r>
          </a:p>
          <a:p>
            <a:pPr lvl="1"/>
            <a:r>
              <a:rPr lang="en-US" sz="1600" dirty="0"/>
              <a:t>JOINs</a:t>
            </a:r>
          </a:p>
          <a:p>
            <a:pPr lvl="1"/>
            <a:r>
              <a:rPr lang="en-US" sz="1600" dirty="0"/>
              <a:t>Aggregates</a:t>
            </a:r>
          </a:p>
          <a:p>
            <a:pPr lvl="1"/>
            <a:r>
              <a:rPr lang="en-US" sz="1600" dirty="0"/>
              <a:t>... ...</a:t>
            </a:r>
          </a:p>
          <a:p>
            <a:pPr lvl="1"/>
            <a:r>
              <a:rPr lang="en-US" sz="1600" dirty="0"/>
              <a:t>These operations are slow and can interfere with operational transactions.</a:t>
            </a:r>
          </a:p>
          <a:p>
            <a:r>
              <a:rPr lang="en-US" sz="1800" dirty="0"/>
              <a:t>We will look at some transformation to a decision support schema.</a:t>
            </a:r>
          </a:p>
        </p:txBody>
      </p:sp>
      <p:sp>
        <p:nvSpPr>
          <p:cNvPr id="3" name="Title 2">
            <a:extLst>
              <a:ext uri="{FF2B5EF4-FFF2-40B4-BE49-F238E27FC236}">
                <a16:creationId xmlns:a16="http://schemas.microsoft.com/office/drawing/2014/main" id="{687101A2-0FF9-644C-9CB8-676F7AC6863F}"/>
              </a:ext>
            </a:extLst>
          </p:cNvPr>
          <p:cNvSpPr>
            <a:spLocks noGrp="1"/>
          </p:cNvSpPr>
          <p:nvPr>
            <p:ph type="title"/>
          </p:nvPr>
        </p:nvSpPr>
        <p:spPr/>
        <p:txBody>
          <a:bodyPr/>
          <a:lstStyle/>
          <a:p>
            <a:r>
              <a:rPr lang="en-US" dirty="0"/>
              <a:t>Classic Models</a:t>
            </a:r>
          </a:p>
        </p:txBody>
      </p:sp>
      <p:pic>
        <p:nvPicPr>
          <p:cNvPr id="4" name="Picture 3">
            <a:extLst>
              <a:ext uri="{FF2B5EF4-FFF2-40B4-BE49-F238E27FC236}">
                <a16:creationId xmlns:a16="http://schemas.microsoft.com/office/drawing/2014/main" id="{504A971D-BFBA-704E-BBE3-CF5F4DC7B683}"/>
              </a:ext>
            </a:extLst>
          </p:cNvPr>
          <p:cNvPicPr>
            <a:picLocks noChangeAspect="1"/>
          </p:cNvPicPr>
          <p:nvPr/>
        </p:nvPicPr>
        <p:blipFill>
          <a:blip r:embed="rId2"/>
          <a:stretch>
            <a:fillRect/>
          </a:stretch>
        </p:blipFill>
        <p:spPr>
          <a:xfrm>
            <a:off x="172570" y="590550"/>
            <a:ext cx="4840843" cy="3867150"/>
          </a:xfrm>
          <a:prstGeom prst="rect">
            <a:avLst/>
          </a:prstGeom>
        </p:spPr>
      </p:pic>
    </p:spTree>
    <p:extLst>
      <p:ext uri="{BB962C8B-B14F-4D97-AF65-F5344CB8AC3E}">
        <p14:creationId xmlns:p14="http://schemas.microsoft.com/office/powerpoint/2010/main" val="25642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a:t>Hypothetically, assume our schema originally had one relation that provided information about faculty and departments.</a:t>
            </a:r>
          </a:p>
          <a:p>
            <a:r>
              <a:rPr lang="en-US" altLang="en-US" sz="1275"/>
              <a:t>Suppose we combine </a:t>
            </a:r>
            <a:r>
              <a:rPr lang="en-US" altLang="en-US" sz="1275" i="1"/>
              <a:t>instructor</a:t>
            </a:r>
            <a:r>
              <a:rPr lang="en-US" altLang="en-US" sz="1275"/>
              <a:t> and </a:t>
            </a:r>
            <a:r>
              <a:rPr lang="en-US" altLang="en-US" sz="1275" i="1"/>
              <a:t>department </a:t>
            </a:r>
            <a:r>
              <a:rPr lang="en-US" altLang="en-US" sz="1275"/>
              <a:t>into </a:t>
            </a:r>
            <a:r>
              <a:rPr lang="en-US" altLang="en-US" sz="1275" i="1"/>
              <a:t>in_dep, </a:t>
            </a:r>
            <a:r>
              <a:rPr lang="en-US" altLang="en-US" sz="1275"/>
              <a:t>which represents the natural join on the relations </a:t>
            </a:r>
            <a:r>
              <a:rPr lang="en-US" altLang="en-US" sz="1275" i="1"/>
              <a:t>instructor</a:t>
            </a:r>
            <a:r>
              <a:rPr lang="en-US" altLang="en-US" sz="1275"/>
              <a:t> and </a:t>
            </a:r>
            <a:r>
              <a:rPr lang="en-US" altLang="en-US" sz="1275" i="1"/>
              <a:t>department</a:t>
            </a:r>
          </a:p>
          <a:p>
            <a:endParaRPr lang="en-US" altLang="en-US" sz="1275" i="1"/>
          </a:p>
          <a:p>
            <a:endParaRPr lang="en-US" altLang="en-US" sz="1275" i="1"/>
          </a:p>
          <a:p>
            <a:endParaRPr lang="en-US" altLang="en-US" sz="1275" i="1"/>
          </a:p>
          <a:p>
            <a:endParaRPr lang="en-US" altLang="en-US" sz="1275" i="1"/>
          </a:p>
          <a:p>
            <a:endParaRPr lang="en-US" altLang="en-US" sz="1275" i="1"/>
          </a:p>
          <a:p>
            <a:endParaRPr lang="en-US" altLang="en-US" sz="1275" i="1"/>
          </a:p>
          <a:p>
            <a:endParaRPr lang="en-US" altLang="en-US" sz="1275" i="1"/>
          </a:p>
          <a:p>
            <a:endParaRPr lang="en-US" altLang="en-US" sz="1275" i="1"/>
          </a:p>
          <a:p>
            <a:endParaRPr lang="en-US" altLang="en-US" sz="1275" i="1"/>
          </a:p>
          <a:p>
            <a:r>
              <a:rPr lang="en-US" altLang="en-US" sz="1275"/>
              <a:t>There is repetition of information</a:t>
            </a:r>
          </a:p>
          <a:p>
            <a:r>
              <a:rPr lang="en-US" altLang="en-US" sz="1275"/>
              <a:t>Need to use null values (if we add a new department with no instructors) </a:t>
            </a:r>
          </a:p>
          <a:p>
            <a:endParaRPr lang="en-US" altLang="en-US" sz="1500"/>
          </a:p>
          <a:p>
            <a:endParaRPr lang="en-US" altLang="en-US" sz="1500" i="1"/>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41898"/>
            <a:ext cx="3415904" cy="2050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indent="-214313" defTabSz="685800" eaLnBrk="0" hangingPunct="0">
              <a:spcBef>
                <a:spcPct val="0"/>
              </a:spcBef>
              <a:buClr>
                <a:srgbClr val="002060"/>
              </a:buClr>
              <a:buSzPct val="100000"/>
              <a:buNone/>
            </a:pPr>
            <a:endParaRPr kumimoji="0" lang="en-US" altLang="en-US" sz="1500">
              <a:solidFill>
                <a:srgbClr val="000000"/>
              </a:solidFill>
            </a:endParaRP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A125C-A651-D444-B2BA-74A4D270F75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84D1445-5259-784A-8B66-01F8579736DD}"/>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3799481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2169844" y="1786920"/>
            <a:ext cx="4804329"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 Details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(Skip, but students to read) </a:t>
            </a:r>
          </a:p>
        </p:txBody>
      </p:sp>
    </p:spTree>
    <p:extLst>
      <p:ext uri="{BB962C8B-B14F-4D97-AF65-F5344CB8AC3E}">
        <p14:creationId xmlns:p14="http://schemas.microsoft.com/office/powerpoint/2010/main" val="11139493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 (Cont.)</a:t>
            </a:r>
          </a:p>
        </p:txBody>
      </p:sp>
      <p:pic>
        <p:nvPicPr>
          <p:cNvPr id="122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7522"/>
            <a:ext cx="3464719" cy="238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494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extLst>
      <p:ext uri="{BB962C8B-B14F-4D97-AF65-F5344CB8AC3E}">
        <p14:creationId xmlns:p14="http://schemas.microsoft.com/office/powerpoint/2010/main" val="1289146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extLst>
      <p:ext uri="{BB962C8B-B14F-4D97-AF65-F5344CB8AC3E}">
        <p14:creationId xmlns:p14="http://schemas.microsoft.com/office/powerpoint/2010/main" val="11118700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6388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172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529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044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extLst>
      <p:ext uri="{BB962C8B-B14F-4D97-AF65-F5344CB8AC3E}">
        <p14:creationId xmlns:p14="http://schemas.microsoft.com/office/powerpoint/2010/main" val="3261694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77772</TotalTime>
  <Words>10490</Words>
  <Application>Microsoft Macintosh PowerPoint</Application>
  <PresentationFormat>On-screen Show (16:9)</PresentationFormat>
  <Paragraphs>1082</Paragraphs>
  <Slides>130</Slides>
  <Notes>85</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2</vt:i4>
      </vt:variant>
      <vt:variant>
        <vt:lpstr>Slide Titles</vt:lpstr>
      </vt:variant>
      <vt:variant>
        <vt:i4>130</vt:i4>
      </vt:variant>
    </vt:vector>
  </HeadingPairs>
  <TitlesOfParts>
    <vt:vector size="154" baseType="lpstr">
      <vt:lpstr>ＭＳ Ｐゴシック</vt:lpstr>
      <vt:lpstr>Amazon Ember</vt:lpstr>
      <vt:lpstr>Arial</vt:lpstr>
      <vt:lpstr>Book Antiqua</vt:lpstr>
      <vt:lpstr>Calibri</vt:lpstr>
      <vt:lpstr>Century Schoolbook</vt:lpstr>
      <vt:lpstr>Garamond</vt:lpstr>
      <vt:lpstr>Helvetica</vt:lpstr>
      <vt:lpstr>Monotype Sorts</vt:lpstr>
      <vt:lpstr>Museo For Dell</vt:lpstr>
      <vt:lpstr>Museo Sans For Dell</vt:lpstr>
      <vt:lpstr>Stencil</vt:lpstr>
      <vt:lpstr>Times</vt:lpstr>
      <vt:lpstr>Times New Roman</vt:lpstr>
      <vt:lpstr>Webdings</vt:lpstr>
      <vt:lpstr>Wingdings</vt:lpstr>
      <vt:lpstr>Office Theme</vt:lpstr>
      <vt:lpstr>2_db-5-grey</vt:lpstr>
      <vt:lpstr>l16</vt:lpstr>
      <vt:lpstr>2_db</vt:lpstr>
      <vt:lpstr>1_Office Theme</vt:lpstr>
      <vt:lpstr>1_l22</vt:lpstr>
      <vt:lpstr>Equation</vt:lpstr>
      <vt:lpstr>Document</vt:lpstr>
      <vt:lpstr>PowerPoint Presentation</vt:lpstr>
      <vt:lpstr>PowerPoint Presentation</vt:lpstr>
      <vt:lpstr>PowerPoint Presentation</vt:lpstr>
      <vt:lpstr>Contents</vt:lpstr>
      <vt:lpstr>PowerPoint Presentation</vt:lpstr>
      <vt:lpstr>Chapter 7:  Normalization</vt:lpstr>
      <vt:lpstr>Outline</vt:lpstr>
      <vt:lpstr>PowerPoint Presentation</vt:lpstr>
      <vt:lpstr>Features of Good Relational Designs</vt:lpstr>
      <vt:lpstr>Decomposition</vt:lpstr>
      <vt:lpstr>The Evils of Redundancy</vt:lpstr>
      <vt:lpstr>Example (Contd.)</vt:lpstr>
      <vt:lpstr>Functional Dependencies (FDs)</vt:lpstr>
      <vt:lpstr>Example:  Constraints on Entity Set</vt:lpstr>
      <vt:lpstr>Reasoning About FDs</vt:lpstr>
      <vt:lpstr>Lossy Decomposition</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Universal – Ferguson’s Law of Useful Normalization and Konstraints  (U—FLUNK)</vt:lpstr>
      <vt:lpstr>PowerPoint Presentation</vt:lpstr>
      <vt:lpstr>Denormalization for Performance</vt:lpstr>
      <vt:lpstr>First Normal Form</vt:lpstr>
      <vt:lpstr>First Normal Form (Cont.)</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ACID Properties</vt:lpstr>
      <vt:lpstr>Transaction State</vt:lpstr>
      <vt:lpstr>PowerPoint Presentation</vt:lpstr>
      <vt:lpstr>Atomicity</vt:lpstr>
      <vt:lpstr>Atomicity</vt:lpstr>
      <vt:lpstr>Atomicty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PowerPoint Presentation</vt:lpstr>
      <vt:lpstr>Wide Flat Tables</vt:lpstr>
      <vt:lpstr>Chapter 20: Data Analysis </vt:lpstr>
      <vt:lpstr>Chapter 20: Data Analysis </vt:lpstr>
      <vt:lpstr>Decision Support Systems</vt:lpstr>
      <vt:lpstr>Decision-Support Systems: Overview</vt:lpstr>
      <vt:lpstr>Data Warehousing</vt:lpstr>
      <vt:lpstr>Data Warehousing</vt:lpstr>
      <vt:lpstr>Design Issues</vt:lpstr>
      <vt:lpstr>More Warehouse Design Issues</vt:lpstr>
      <vt:lpstr>Warehouse Schemas</vt:lpstr>
      <vt:lpstr>Data Warehouse Schema</vt:lpstr>
      <vt:lpstr>PowerPoint Presentation</vt:lpstr>
      <vt:lpstr>Classic Models</vt:lpstr>
      <vt:lpstr>Go To Notebook</vt:lpstr>
      <vt:lpstr>PowerPoint Presentation</vt:lpstr>
      <vt:lpstr>Transaction State (Cont.)</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Trading Consistency for Availability</vt:lpstr>
      <vt:lpstr>What is Consistency?</vt:lpstr>
      <vt:lpstr>Availability</vt:lpstr>
      <vt:lpstr>Brewer’s CAP Theorem</vt:lpstr>
      <vt:lpstr>Eventual Consistency</vt:lpstr>
      <vt:lpstr>Availability vs Latency</vt:lpstr>
      <vt:lpstr>Cloud Databases</vt:lpstr>
      <vt:lpstr>Data Storage on the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764</cp:revision>
  <cp:lastPrinted>2018-11-15T21:01:50Z</cp:lastPrinted>
  <dcterms:created xsi:type="dcterms:W3CDTF">2010-04-12T23:12:02Z</dcterms:created>
  <dcterms:modified xsi:type="dcterms:W3CDTF">2021-04-01T12:56:29Z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